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5"/>
  </p:sldMasterIdLst>
  <p:notesMasterIdLst>
    <p:notesMasterId r:id="rId48"/>
  </p:notesMasterIdLst>
  <p:handoutMasterIdLst>
    <p:handoutMasterId r:id="rId49"/>
  </p:handoutMasterIdLst>
  <p:sldIdLst>
    <p:sldId id="257" r:id="rId6"/>
    <p:sldId id="4689" r:id="rId7"/>
    <p:sldId id="4600" r:id="rId8"/>
    <p:sldId id="4691" r:id="rId9"/>
    <p:sldId id="4692" r:id="rId10"/>
    <p:sldId id="4693" r:id="rId11"/>
    <p:sldId id="4581" r:id="rId12"/>
    <p:sldId id="4623" r:id="rId13"/>
    <p:sldId id="4682" r:id="rId14"/>
    <p:sldId id="4686" r:id="rId15"/>
    <p:sldId id="4687" r:id="rId16"/>
    <p:sldId id="4688" r:id="rId17"/>
    <p:sldId id="4662" r:id="rId18"/>
    <p:sldId id="4652" r:id="rId19"/>
    <p:sldId id="4646" r:id="rId20"/>
    <p:sldId id="4631" r:id="rId21"/>
    <p:sldId id="4642" r:id="rId22"/>
    <p:sldId id="4629" r:id="rId23"/>
    <p:sldId id="4636" r:id="rId24"/>
    <p:sldId id="4663" r:id="rId25"/>
    <p:sldId id="4593" r:id="rId26"/>
    <p:sldId id="4573" r:id="rId27"/>
    <p:sldId id="4664" r:id="rId28"/>
    <p:sldId id="4596" r:id="rId29"/>
    <p:sldId id="4597" r:id="rId30"/>
    <p:sldId id="4669" r:id="rId31"/>
    <p:sldId id="4690" r:id="rId32"/>
    <p:sldId id="4532" r:id="rId33"/>
    <p:sldId id="4670" r:id="rId34"/>
    <p:sldId id="4673" r:id="rId35"/>
    <p:sldId id="4671" r:id="rId36"/>
    <p:sldId id="4672" r:id="rId37"/>
    <p:sldId id="4674" r:id="rId38"/>
    <p:sldId id="4675" r:id="rId39"/>
    <p:sldId id="4601" r:id="rId40"/>
    <p:sldId id="4677" r:id="rId41"/>
    <p:sldId id="4678" r:id="rId42"/>
    <p:sldId id="4603" r:id="rId43"/>
    <p:sldId id="4559" r:id="rId44"/>
    <p:sldId id="4665" r:id="rId45"/>
    <p:sldId id="4590" r:id="rId46"/>
    <p:sldId id="264" r:id="rId47"/>
  </p:sldIdLst>
  <p:sldSz cx="12192000" cy="6858000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FFCC"/>
    <a:srgbClr val="FF7C80"/>
    <a:srgbClr val="FFCCCC"/>
    <a:srgbClr val="339933"/>
    <a:srgbClr val="00CC00"/>
    <a:srgbClr val="92D050"/>
    <a:srgbClr val="5B9BD5"/>
    <a:srgbClr val="FF9933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3469" autoAdjust="0"/>
  </p:normalViewPr>
  <p:slideViewPr>
    <p:cSldViewPr snapToGrid="0">
      <p:cViewPr varScale="1">
        <p:scale>
          <a:sx n="92" d="100"/>
          <a:sy n="92" d="100"/>
        </p:scale>
        <p:origin x="1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556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A2D077-9AFD-7A31-EC89-2BE006AD30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FF1C7-3FE2-FF47-CA7E-2CC3A37233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2BB4862F-D6FF-4135-8884-DABDB97CC9CE}" type="datetimeFigureOut">
              <a:rPr lang="en-AU" smtClean="0"/>
              <a:t>3/6/2025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4D0FB-4344-51BA-8C6F-DB4CA08048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118CF-63D6-834B-B04C-85E3B27646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7A4F1205-87F9-4E5E-BCBF-9D9AE69589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0866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116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1C53D061-11AD-4F98-AF53-25C992DFFB34}" type="datetimeFigureOut">
              <a:rPr lang="en-AU" smtClean="0"/>
              <a:t>3/6/2025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0837"/>
            <a:ext cx="5603240" cy="3657957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6"/>
            <a:ext cx="3035088" cy="46611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E9558034-0ABB-41C6-AB8F-DAD9D87317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684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4408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5052B-1998-BFED-810C-6094912BD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442330-B477-9683-FA27-D1F9407A2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67B93A-B0BF-7EDE-DE07-7FCB6E1AF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15D6B-E5C4-F348-9F64-E19B7AEC4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7237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F0849-9F6B-FCD9-43B8-EEFCDD893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3679C-23B8-A379-F191-5EB61B9C2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86E5EB-2002-FB25-D08D-604024DF6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489BD-EE51-2CBE-99FA-B42D398738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9033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7900A-4A6F-EDE8-6BC2-BF8697515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B4C0F2-82E5-1FAF-6F32-B90EE766F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321190-9A33-4194-7055-B144FC0F2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51417-D65A-5AE3-963E-7C9AD44F31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2331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56732-C7FC-DCBB-A1CE-4092C7EA4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12153D-222C-E304-3987-FCF9AEDF6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FE569A-F417-CE3F-E84E-9D6575E69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A29D7-018D-FD0A-E5C1-7096D74DC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8522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2E9C6-2262-A935-ABFA-8684AE213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B9CA0-775D-FB4F-C18B-19A6B9337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2820BA-22D7-F0E5-6833-1786976F2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C71D1-39D2-432D-2CD6-9A3C6CE45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4183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25E84-9DA4-8C5C-3CDD-40F98593F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B10BAB-3FE1-3845-5983-B61F21A9F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21282-3C37-8A6A-FCC9-3E9491453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D80A9-EE53-ADA3-7BAB-5F3D5B9618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7536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6C465-DE94-D44E-5FBD-141FBB745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A3A916-5508-D5BB-36DF-1ACE8451D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D3667F-5A32-AABF-0C43-326AC07C9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None/>
            </a:pPr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7E330-9B46-7A09-D014-604A2C7F1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6656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D99BE-BD4E-18C6-ACB2-9BBE2AF97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18301-E9EE-A657-6C1C-3C1744E00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7A6A84-D401-4E54-AE94-F7B4476DC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003A1-2459-C8D9-1B66-BB614A68A3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5664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7280D-2077-3508-E20C-95B7E9C68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D41F75-EC03-8F6D-0F8A-9697599F6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4D5675-AD95-AE1B-CE8C-10CCE78772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BF6C5-AE29-1135-7B37-F63787E65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21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91BC0-8C61-C843-FBFA-26265CC0F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25C026-3B98-84A3-E3DB-31C5278F1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E86277-7A36-C8B8-D5F4-5FCEA926D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701AB-4137-FB17-1C13-2DFC25364C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0921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FACA0-4345-86E2-11FE-601943A29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4D1C1-F442-9334-F988-2633ABA4A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91825B-8D24-EFD2-242C-46CC90B99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38D17-0136-8E15-92AC-EC5AE6303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7892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2C51D-4B8C-01CF-1F70-22D4033FE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D05E31-326A-DBE0-66ED-C26067581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3A25FA-C32C-5AB1-A966-8B49A1EA9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EA648-2795-4A74-B6E7-84FE4DD60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9859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EE8E4-95C2-8F48-5E7B-21D761F00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6B1E45-1F51-C714-9DF0-1FE0A3C78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1C14F-F03F-B31A-6E23-CE40A265E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CC6F6-D4FE-AA8E-ED09-5A7AC13A3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0537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0D8A4-6A02-8B9A-5E9B-AEB6C1249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398848-87C3-4BCE-882B-89DCB9A555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8122BF-A35D-845A-924E-C8A1ECC35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3BDCA-675F-4948-C203-043E324887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7822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8729C-AB4E-FB0C-65B0-5333C7FEF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5B3348-3820-0D04-F1F3-A3D45BCF2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D7E525-A5D1-F1CE-04E6-D564707EE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EAB30-708A-38BA-71EE-AD3807F07B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6192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251DC-4911-BD8D-E30F-60008A57E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F1B14A-0365-3852-116F-F0328CA35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C12E18-7B08-2AAB-2330-FEB5885D3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92A10-1325-ADE6-5001-1205D7AB1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9814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ED5C9-6249-2BA4-B45B-E865487EA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90A434-AB15-A13B-7D3D-7BF9783DF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879C5C-4CDA-8250-EDD2-D326EA6A9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729C0-54B4-7EF7-EF81-5FFE489CA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721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2965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34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1773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F350C-2DF5-3C77-167C-03C4BB465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C4D485-EC47-DF8A-162D-2F3330DA0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F54834-2ED3-994B-918D-EED0BACDC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299F4-E3A5-6EDC-FD77-6D4C3B1BF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428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0403E-C10D-3979-9760-D80F3AE6F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28F611-BAE0-E1D3-888C-61F1EF607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725D8-9DB5-C1E5-D922-148EA2423E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B927C-12CC-33EF-D99F-21348383A9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3496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93D01-53FC-C435-615E-3793D8446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50D98B-31BC-BDED-33AB-E79E20D29E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A39FC7-5E51-FD9A-C18D-C64F7529E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F67F7-3D20-0251-6310-7B9B8CCCF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75650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C7DA3-92B2-54FE-1882-41BD282D1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58611D-EEE0-1E1E-2E96-DD82BA733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E23710-DCD9-AA3D-FB53-DB4A69645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34336-7357-2888-2E2C-FD7D1C484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37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2532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528EA-0C42-79CF-6C29-8A71F1AE9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F0212C-D4BA-ACB2-B420-2BC11918D3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9E5B6E-C5C1-E0C6-8185-369FB4F70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A9FE5-0B11-DEF9-0633-0EEBAE476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38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62001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39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9474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00F5D-77FC-6744-0FC6-7B5BC01D2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D72BAD-C3F6-9460-4458-BC49111B2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694D6F-4F0C-3D52-53B3-C38DCAEF3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E3B3C-8B84-0687-D3D9-03605A39C8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39430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CDAEE-F7D9-724E-7CB9-AB9BF9C8A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BD3034-6F62-F2CD-A07B-01689C2F5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03AF77-9CC6-D9BF-0DEF-554F8B1D7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4394F-18EF-76EA-AB6E-6A9906F4C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6921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33C40-59EF-B357-7A1F-3CB791079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C1BB28-D5DB-FFF9-7D39-8268DEB2C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4A173-ECB0-88D5-6340-245835A63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D8A6B-8BBD-BC56-47AD-B4A7A7696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1345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8FFBC-6C9D-74DC-0963-5CA0781DD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2F4FEB-BA6B-A8EB-6838-03892A6B92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0FACC-EE27-B15E-FA15-5A593D660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64575-0F04-3557-869B-DED3CD861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5578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3B787-B0CB-412A-7408-E505172AF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50387-0746-6FC1-60E3-58304DA234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3217BD-D57A-FBA7-DC4E-71688950D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6BBC4-C541-8FB4-520D-31C782F064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556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FF50F-5F47-1D8D-A30B-8CC098B50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2D8BC1-9F27-BC60-B057-66C6FB835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FF4FA7-3FD8-140F-61A4-AB059657B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E2E47-BDFD-0E28-3A69-1D322C8D8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284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69685-BD84-B83D-A56A-02B51D62F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050DF2-E61E-676F-A598-4639D4C34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836832-047D-BEDC-9B9B-5EA4729EA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14BCB-8CDD-7D17-61B7-BEEDFAB91E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6357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111D3-D2E9-CBD4-EC47-CB9BF2A66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68A380-F531-4CBE-2BF4-D30722CAA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574D9C-0CEF-26C5-9E74-BEA869814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41F48-C2A4-DD90-2EE2-CB52E06B7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58034-0ABB-41C6-AB8F-DAD9D87317DD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3320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1.svg"/><Relationship Id="rId4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hyperlink" Target="https://ilukanet.sharepoint.com/:b:/r/sites/corporatelibrary/Uluka/Iluka%20Brand%20Guide.pdf?csf=1&amp;web=1&amp;e=kYqRXa" TargetMode="External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ilukanet.sharepoint.com/:w:/s/ir_ca/ES8CqaAW5opLnx00kM3soskByAT0xdjIcWzagJb9gHlDaw?e=yvUMRl" TargetMode="External"/><Relationship Id="rId5" Type="http://schemas.openxmlformats.org/officeDocument/2006/relationships/image" Target="../media/image46.png"/><Relationship Id="rId10" Type="http://schemas.openxmlformats.org/officeDocument/2006/relationships/image" Target="../media/image10.svg"/><Relationship Id="rId4" Type="http://schemas.openxmlformats.org/officeDocument/2006/relationships/image" Target="../media/image45.png"/><Relationship Id="rId9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ata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A103DD-DDE4-0CE5-E307-BA8891374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97621"/>
            <a:ext cx="10515600" cy="481014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picture containing painting, landscape, outdoor, ground&#10;&#10;Description automatically generated">
            <a:extLst>
              <a:ext uri="{FF2B5EF4-FFF2-40B4-BE49-F238E27FC236}">
                <a16:creationId xmlns:a16="http://schemas.microsoft.com/office/drawing/2014/main" id="{3A2BE95B-A383-251F-6E3D-363D9FC01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1BB580-8C6A-C7B0-3AE8-6A156F0FF9DA}"/>
              </a:ext>
            </a:extLst>
          </p:cNvPr>
          <p:cNvSpPr txBox="1"/>
          <p:nvPr userDrawn="1"/>
        </p:nvSpPr>
        <p:spPr>
          <a:xfrm>
            <a:off x="10413508" y="5592689"/>
            <a:ext cx="1778492" cy="246221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1000">
                <a:solidFill>
                  <a:schemeClr val="bg1"/>
                </a:solidFill>
                <a:latin typeface="aktiv-grotesk"/>
              </a:rPr>
              <a:t>Cataby, Western </a:t>
            </a:r>
            <a:r>
              <a:rPr lang="en-AU" sz="1000">
                <a:solidFill>
                  <a:schemeClr val="bg1"/>
                </a:solidFill>
                <a:latin typeface="+mn-lt"/>
              </a:rPr>
              <a:t>Australia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FE824F-F033-C380-A82F-379A1238E0FA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BF75B5-A588-59FE-3548-58574652BD77}"/>
              </a:ext>
            </a:extLst>
          </p:cNvPr>
          <p:cNvSpPr txBox="1"/>
          <p:nvPr userDrawn="1"/>
        </p:nvSpPr>
        <p:spPr>
          <a:xfrm>
            <a:off x="172374" y="6012614"/>
            <a:ext cx="39375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>
                <a:solidFill>
                  <a:schemeClr val="bg2"/>
                </a:solidFill>
              </a:rPr>
              <a:t>OUR PURPOSE</a:t>
            </a:r>
          </a:p>
          <a:p>
            <a:pPr algn="l"/>
            <a:r>
              <a:rPr lang="en-US" sz="2400" b="1">
                <a:solidFill>
                  <a:schemeClr val="bg2"/>
                </a:solidFill>
                <a:latin typeface="+mn-lt"/>
              </a:rPr>
              <a:t>DELIVER SUSTAINABLE VALUE</a:t>
            </a:r>
            <a:endParaRPr lang="en-AU" sz="2400" b="1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5E2CCF5-8CB0-5B02-151F-48490CF6FF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9549" y="5943055"/>
            <a:ext cx="1154604" cy="80822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27C82-09E5-986A-E7D1-EE4DBA0F18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487488"/>
            <a:ext cx="5466286" cy="2713037"/>
          </a:xfrm>
          <a:solidFill>
            <a:schemeClr val="tx2">
              <a:alpha val="40000"/>
            </a:schemeClr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179388" lvl="1" indent="0">
              <a:buNone/>
            </a:pPr>
            <a:r>
              <a:rPr lang="en-US" sz="4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</a:p>
          <a:p>
            <a:pPr marL="179388" lvl="1" indent="0">
              <a:buNone/>
            </a:pP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endParaRPr lang="en-US" sz="4400" b="1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9388" lvl="1" indent="0">
              <a:buNone/>
            </a:pPr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Name, Title</a:t>
            </a:r>
          </a:p>
          <a:p>
            <a:pPr marL="179388" lvl="1" indent="0">
              <a:buNone/>
            </a:pPr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 Month Year</a:t>
            </a:r>
          </a:p>
          <a:p>
            <a:pPr lvl="4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0296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 Flag Columns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C91767-5618-A15C-5194-291E94DB15E4}"/>
              </a:ext>
            </a:extLst>
          </p:cNvPr>
          <p:cNvCxnSpPr/>
          <p:nvPr userDrawn="1"/>
        </p:nvCxnSpPr>
        <p:spPr>
          <a:xfrm>
            <a:off x="4149313" y="2010194"/>
            <a:ext cx="0" cy="364891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AF2B3C8-CFB6-14A0-A37D-4ADDAA75603D}"/>
              </a:ext>
            </a:extLst>
          </p:cNvPr>
          <p:cNvCxnSpPr/>
          <p:nvPr userDrawn="1"/>
        </p:nvCxnSpPr>
        <p:spPr>
          <a:xfrm>
            <a:off x="8005320" y="2010194"/>
            <a:ext cx="0" cy="364891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Flowchart: Off-page Connector 29">
            <a:extLst>
              <a:ext uri="{FF2B5EF4-FFF2-40B4-BE49-F238E27FC236}">
                <a16:creationId xmlns:a16="http://schemas.microsoft.com/office/drawing/2014/main" id="{6FC445E3-1AF5-F673-A1E7-9676AB07D786}"/>
              </a:ext>
            </a:extLst>
          </p:cNvPr>
          <p:cNvSpPr/>
          <p:nvPr userDrawn="1"/>
        </p:nvSpPr>
        <p:spPr>
          <a:xfrm>
            <a:off x="8213574" y="0"/>
            <a:ext cx="3379268" cy="2381249"/>
          </a:xfrm>
          <a:prstGeom prst="flowChartOffpageConnector">
            <a:avLst/>
          </a:prstGeom>
          <a:solidFill>
            <a:schemeClr val="tx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9DCEA65C-017A-5509-941F-449BFD6431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3574" y="1"/>
            <a:ext cx="3379268" cy="2126386"/>
          </a:xfrm>
          <a:custGeom>
            <a:avLst/>
            <a:gdLst>
              <a:gd name="connsiteX0" fmla="*/ 0 w 3379268"/>
              <a:gd name="connsiteY0" fmla="*/ 0 h 1879564"/>
              <a:gd name="connsiteX1" fmla="*/ 3379268 w 3379268"/>
              <a:gd name="connsiteY1" fmla="*/ 0 h 1879564"/>
              <a:gd name="connsiteX2" fmla="*/ 3379268 w 3379268"/>
              <a:gd name="connsiteY2" fmla="*/ 1441522 h 1879564"/>
              <a:gd name="connsiteX3" fmla="*/ 1715655 w 3379268"/>
              <a:gd name="connsiteY3" fmla="*/ 1879564 h 1879564"/>
              <a:gd name="connsiteX4" fmla="*/ 0 w 3379268"/>
              <a:gd name="connsiteY4" fmla="*/ 1441522 h 1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9268" h="1879564">
                <a:moveTo>
                  <a:pt x="0" y="0"/>
                </a:moveTo>
                <a:lnTo>
                  <a:pt x="3379268" y="0"/>
                </a:lnTo>
                <a:lnTo>
                  <a:pt x="3379268" y="1441522"/>
                </a:lnTo>
                <a:lnTo>
                  <a:pt x="1715655" y="1879564"/>
                </a:lnTo>
                <a:lnTo>
                  <a:pt x="0" y="1441522"/>
                </a:lnTo>
                <a:close/>
              </a:path>
            </a:pathLst>
          </a:custGeom>
          <a:pattFill prst="pct40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3" name="Flowchart: Off-page Connector 32">
            <a:extLst>
              <a:ext uri="{FF2B5EF4-FFF2-40B4-BE49-F238E27FC236}">
                <a16:creationId xmlns:a16="http://schemas.microsoft.com/office/drawing/2014/main" id="{39234F54-A1B0-839E-965D-5CBDCAE32653}"/>
              </a:ext>
            </a:extLst>
          </p:cNvPr>
          <p:cNvSpPr/>
          <p:nvPr userDrawn="1"/>
        </p:nvSpPr>
        <p:spPr>
          <a:xfrm>
            <a:off x="4387683" y="0"/>
            <a:ext cx="3379268" cy="2381249"/>
          </a:xfrm>
          <a:prstGeom prst="flowChartOffpageConnector">
            <a:avLst/>
          </a:prstGeom>
          <a:solidFill>
            <a:schemeClr val="tx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4FE55ED7-1C3F-0ED0-F25C-9526187654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7683" y="1"/>
            <a:ext cx="3379268" cy="2126386"/>
          </a:xfrm>
          <a:custGeom>
            <a:avLst/>
            <a:gdLst>
              <a:gd name="connsiteX0" fmla="*/ 0 w 3379268"/>
              <a:gd name="connsiteY0" fmla="*/ 0 h 1879564"/>
              <a:gd name="connsiteX1" fmla="*/ 3379268 w 3379268"/>
              <a:gd name="connsiteY1" fmla="*/ 0 h 1879564"/>
              <a:gd name="connsiteX2" fmla="*/ 3379268 w 3379268"/>
              <a:gd name="connsiteY2" fmla="*/ 1441522 h 1879564"/>
              <a:gd name="connsiteX3" fmla="*/ 1715655 w 3379268"/>
              <a:gd name="connsiteY3" fmla="*/ 1879564 h 1879564"/>
              <a:gd name="connsiteX4" fmla="*/ 0 w 3379268"/>
              <a:gd name="connsiteY4" fmla="*/ 1441522 h 1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9268" h="1879564">
                <a:moveTo>
                  <a:pt x="0" y="0"/>
                </a:moveTo>
                <a:lnTo>
                  <a:pt x="3379268" y="0"/>
                </a:lnTo>
                <a:lnTo>
                  <a:pt x="3379268" y="1441522"/>
                </a:lnTo>
                <a:lnTo>
                  <a:pt x="1715655" y="1879564"/>
                </a:lnTo>
                <a:lnTo>
                  <a:pt x="0" y="1441522"/>
                </a:lnTo>
                <a:close/>
              </a:path>
            </a:pathLst>
          </a:custGeom>
          <a:pattFill prst="pct40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5" name="Flowchart: Off-page Connector 34">
            <a:extLst>
              <a:ext uri="{FF2B5EF4-FFF2-40B4-BE49-F238E27FC236}">
                <a16:creationId xmlns:a16="http://schemas.microsoft.com/office/drawing/2014/main" id="{664218CC-6ED8-9DA3-FE49-328BCC56D89C}"/>
              </a:ext>
            </a:extLst>
          </p:cNvPr>
          <p:cNvSpPr/>
          <p:nvPr userDrawn="1"/>
        </p:nvSpPr>
        <p:spPr>
          <a:xfrm>
            <a:off x="561792" y="0"/>
            <a:ext cx="3379268" cy="2381249"/>
          </a:xfrm>
          <a:prstGeom prst="flowChartOffpageConnector">
            <a:avLst/>
          </a:prstGeom>
          <a:solidFill>
            <a:schemeClr val="tx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E6DADB09-6DFD-802B-CCAB-268DE3951B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1792" y="1"/>
            <a:ext cx="3379268" cy="2126386"/>
          </a:xfrm>
          <a:custGeom>
            <a:avLst/>
            <a:gdLst>
              <a:gd name="connsiteX0" fmla="*/ 0 w 3379268"/>
              <a:gd name="connsiteY0" fmla="*/ 0 h 1879564"/>
              <a:gd name="connsiteX1" fmla="*/ 3379268 w 3379268"/>
              <a:gd name="connsiteY1" fmla="*/ 0 h 1879564"/>
              <a:gd name="connsiteX2" fmla="*/ 3379268 w 3379268"/>
              <a:gd name="connsiteY2" fmla="*/ 1441522 h 1879564"/>
              <a:gd name="connsiteX3" fmla="*/ 1715655 w 3379268"/>
              <a:gd name="connsiteY3" fmla="*/ 1879564 h 1879564"/>
              <a:gd name="connsiteX4" fmla="*/ 0 w 3379268"/>
              <a:gd name="connsiteY4" fmla="*/ 1441522 h 1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9268" h="1879564">
                <a:moveTo>
                  <a:pt x="0" y="0"/>
                </a:moveTo>
                <a:lnTo>
                  <a:pt x="3379268" y="0"/>
                </a:lnTo>
                <a:lnTo>
                  <a:pt x="3379268" y="1441522"/>
                </a:lnTo>
                <a:lnTo>
                  <a:pt x="1715655" y="1879564"/>
                </a:lnTo>
                <a:lnTo>
                  <a:pt x="0" y="1441522"/>
                </a:lnTo>
                <a:close/>
              </a:path>
            </a:pathLst>
          </a:custGeom>
          <a:pattFill prst="pct40">
            <a:fgClr>
              <a:schemeClr val="accent5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39C84020-1E24-EE12-0763-72484061EA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0760" y="2312988"/>
            <a:ext cx="3313112" cy="3346450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D0DF389-22B0-9D35-11E1-EA094E78D1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948" y="2312988"/>
            <a:ext cx="3313112" cy="3346450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EF5D917E-811D-F614-8F01-638CD0C2A4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17096" y="2312988"/>
            <a:ext cx="3313112" cy="3346450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5C8A048-FFBA-E841-27A1-B09DAB992B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E83A81B-98E8-D361-7CAA-B67D91141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0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Flag Columns - Iluk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54748142-9820-DCB0-15CB-4F06C3665B79}"/>
              </a:ext>
            </a:extLst>
          </p:cNvPr>
          <p:cNvSpPr/>
          <p:nvPr userDrawn="1"/>
        </p:nvSpPr>
        <p:spPr>
          <a:xfrm>
            <a:off x="603857" y="1"/>
            <a:ext cx="2521789" cy="1891910"/>
          </a:xfrm>
          <a:prstGeom prst="flowChartOffpageConnector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B8D4C7B0-35B6-63C3-9B22-1494E2CB8C36}"/>
              </a:ext>
            </a:extLst>
          </p:cNvPr>
          <p:cNvSpPr/>
          <p:nvPr userDrawn="1"/>
        </p:nvSpPr>
        <p:spPr>
          <a:xfrm>
            <a:off x="3454169" y="1"/>
            <a:ext cx="2521789" cy="1891910"/>
          </a:xfrm>
          <a:prstGeom prst="flowChartOffpageConnector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6263B560-7187-29A9-EBD9-0939F21BDF20}"/>
              </a:ext>
            </a:extLst>
          </p:cNvPr>
          <p:cNvSpPr/>
          <p:nvPr userDrawn="1"/>
        </p:nvSpPr>
        <p:spPr>
          <a:xfrm>
            <a:off x="6304481" y="1"/>
            <a:ext cx="2521789" cy="1891910"/>
          </a:xfrm>
          <a:prstGeom prst="flowChartOffpageConnector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1" name="Flowchart: Off-page Connector 10">
            <a:extLst>
              <a:ext uri="{FF2B5EF4-FFF2-40B4-BE49-F238E27FC236}">
                <a16:creationId xmlns:a16="http://schemas.microsoft.com/office/drawing/2014/main" id="{31F6BD0B-C783-A0CC-E374-EABDD89943D4}"/>
              </a:ext>
            </a:extLst>
          </p:cNvPr>
          <p:cNvSpPr/>
          <p:nvPr userDrawn="1"/>
        </p:nvSpPr>
        <p:spPr>
          <a:xfrm>
            <a:off x="9163418" y="1"/>
            <a:ext cx="2521789" cy="1891910"/>
          </a:xfrm>
          <a:prstGeom prst="flowChartOffpageConnector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C91767-5618-A15C-5194-291E94DB15E4}"/>
              </a:ext>
            </a:extLst>
          </p:cNvPr>
          <p:cNvCxnSpPr/>
          <p:nvPr userDrawn="1"/>
        </p:nvCxnSpPr>
        <p:spPr>
          <a:xfrm>
            <a:off x="3286672" y="2010194"/>
            <a:ext cx="0" cy="3648914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956187-3063-BA53-1612-57443016E3FB}"/>
              </a:ext>
            </a:extLst>
          </p:cNvPr>
          <p:cNvCxnSpPr/>
          <p:nvPr userDrawn="1"/>
        </p:nvCxnSpPr>
        <p:spPr>
          <a:xfrm>
            <a:off x="6159268" y="2010194"/>
            <a:ext cx="0" cy="3648914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19E49D-5440-B661-1257-7A621541669D}"/>
              </a:ext>
            </a:extLst>
          </p:cNvPr>
          <p:cNvCxnSpPr/>
          <p:nvPr userDrawn="1"/>
        </p:nvCxnSpPr>
        <p:spPr>
          <a:xfrm>
            <a:off x="9031864" y="2010194"/>
            <a:ext cx="0" cy="3648914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DEFC007-318A-5F15-2201-AB2DC8C4C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250" y="2010194"/>
            <a:ext cx="2522538" cy="3649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F94AAB0-C29E-D167-71F6-7C58F791B9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1701" y="2010194"/>
            <a:ext cx="2522538" cy="3649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3C5F6E0-6640-88A9-D973-53743CC9C2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4297" y="2010194"/>
            <a:ext cx="2522538" cy="3649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A351F5C-66FD-D65E-9ED8-EB73FB116F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06893" y="2010194"/>
            <a:ext cx="2522538" cy="3649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5469F33-9AB5-46DA-4FEF-644D34A8E3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242D568-F793-0E8F-2E38-FCB1A6C3E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98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Flag Columns - Iluk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54748142-9820-DCB0-15CB-4F06C3665B79}"/>
              </a:ext>
            </a:extLst>
          </p:cNvPr>
          <p:cNvSpPr/>
          <p:nvPr userDrawn="1"/>
        </p:nvSpPr>
        <p:spPr>
          <a:xfrm>
            <a:off x="603857" y="1"/>
            <a:ext cx="2521789" cy="1891910"/>
          </a:xfrm>
          <a:prstGeom prst="flowChartOffpageConnector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B8D4C7B0-35B6-63C3-9B22-1494E2CB8C36}"/>
              </a:ext>
            </a:extLst>
          </p:cNvPr>
          <p:cNvSpPr/>
          <p:nvPr userDrawn="1"/>
        </p:nvSpPr>
        <p:spPr>
          <a:xfrm>
            <a:off x="3454169" y="1"/>
            <a:ext cx="2521789" cy="1891910"/>
          </a:xfrm>
          <a:prstGeom prst="flowChartOffpageConnector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6263B560-7187-29A9-EBD9-0939F21BDF20}"/>
              </a:ext>
            </a:extLst>
          </p:cNvPr>
          <p:cNvSpPr/>
          <p:nvPr userDrawn="1"/>
        </p:nvSpPr>
        <p:spPr>
          <a:xfrm>
            <a:off x="6304481" y="1"/>
            <a:ext cx="2521789" cy="1891910"/>
          </a:xfrm>
          <a:prstGeom prst="flowChartOffpageConnector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1" name="Flowchart: Off-page Connector 10">
            <a:extLst>
              <a:ext uri="{FF2B5EF4-FFF2-40B4-BE49-F238E27FC236}">
                <a16:creationId xmlns:a16="http://schemas.microsoft.com/office/drawing/2014/main" id="{31F6BD0B-C783-A0CC-E374-EABDD89943D4}"/>
              </a:ext>
            </a:extLst>
          </p:cNvPr>
          <p:cNvSpPr/>
          <p:nvPr userDrawn="1"/>
        </p:nvSpPr>
        <p:spPr>
          <a:xfrm>
            <a:off x="9163418" y="1"/>
            <a:ext cx="2521789" cy="1891910"/>
          </a:xfrm>
          <a:prstGeom prst="flowChartOffpageConnector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C91767-5618-A15C-5194-291E94DB15E4}"/>
              </a:ext>
            </a:extLst>
          </p:cNvPr>
          <p:cNvCxnSpPr/>
          <p:nvPr userDrawn="1"/>
        </p:nvCxnSpPr>
        <p:spPr>
          <a:xfrm>
            <a:off x="3286672" y="2010194"/>
            <a:ext cx="0" cy="364891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956187-3063-BA53-1612-57443016E3FB}"/>
              </a:ext>
            </a:extLst>
          </p:cNvPr>
          <p:cNvCxnSpPr/>
          <p:nvPr userDrawn="1"/>
        </p:nvCxnSpPr>
        <p:spPr>
          <a:xfrm>
            <a:off x="6159268" y="2010194"/>
            <a:ext cx="0" cy="364891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19E49D-5440-B661-1257-7A621541669D}"/>
              </a:ext>
            </a:extLst>
          </p:cNvPr>
          <p:cNvCxnSpPr/>
          <p:nvPr userDrawn="1"/>
        </p:nvCxnSpPr>
        <p:spPr>
          <a:xfrm>
            <a:off x="9031864" y="2010194"/>
            <a:ext cx="0" cy="364891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DEFC007-318A-5F15-2201-AB2DC8C4C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250" y="2010194"/>
            <a:ext cx="2522538" cy="3649244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F94AAB0-C29E-D167-71F6-7C58F791B9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1701" y="2010194"/>
            <a:ext cx="2522538" cy="3649244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3C5F6E0-6640-88A9-D973-53743CC9C2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4297" y="2010194"/>
            <a:ext cx="2522538" cy="3649244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A351F5C-66FD-D65E-9ED8-EB73FB116F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06893" y="2010194"/>
            <a:ext cx="2522538" cy="3649244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5469F33-9AB5-46DA-4FEF-644D34A8E3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1E25A54-BA51-227B-9E62-CE3325BB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0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Flag Columns -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54748142-9820-DCB0-15CB-4F06C3665B79}"/>
              </a:ext>
            </a:extLst>
          </p:cNvPr>
          <p:cNvSpPr/>
          <p:nvPr userDrawn="1"/>
        </p:nvSpPr>
        <p:spPr>
          <a:xfrm>
            <a:off x="603857" y="1"/>
            <a:ext cx="2521789" cy="1891910"/>
          </a:xfrm>
          <a:prstGeom prst="flowChartOffpageConnector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B8D4C7B0-35B6-63C3-9B22-1494E2CB8C36}"/>
              </a:ext>
            </a:extLst>
          </p:cNvPr>
          <p:cNvSpPr/>
          <p:nvPr userDrawn="1"/>
        </p:nvSpPr>
        <p:spPr>
          <a:xfrm>
            <a:off x="3454169" y="1"/>
            <a:ext cx="2521789" cy="1891910"/>
          </a:xfrm>
          <a:prstGeom prst="flowChartOffpageConnector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6263B560-7187-29A9-EBD9-0939F21BDF20}"/>
              </a:ext>
            </a:extLst>
          </p:cNvPr>
          <p:cNvSpPr/>
          <p:nvPr userDrawn="1"/>
        </p:nvSpPr>
        <p:spPr>
          <a:xfrm>
            <a:off x="6304481" y="1"/>
            <a:ext cx="2521789" cy="1891910"/>
          </a:xfrm>
          <a:prstGeom prst="flowChartOffpageConnector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1" name="Flowchart: Off-page Connector 10">
            <a:extLst>
              <a:ext uri="{FF2B5EF4-FFF2-40B4-BE49-F238E27FC236}">
                <a16:creationId xmlns:a16="http://schemas.microsoft.com/office/drawing/2014/main" id="{31F6BD0B-C783-A0CC-E374-EABDD89943D4}"/>
              </a:ext>
            </a:extLst>
          </p:cNvPr>
          <p:cNvSpPr/>
          <p:nvPr userDrawn="1"/>
        </p:nvSpPr>
        <p:spPr>
          <a:xfrm>
            <a:off x="9163418" y="1"/>
            <a:ext cx="2521789" cy="1891910"/>
          </a:xfrm>
          <a:prstGeom prst="flowChartOffpageConnector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C91767-5618-A15C-5194-291E94DB15E4}"/>
              </a:ext>
            </a:extLst>
          </p:cNvPr>
          <p:cNvCxnSpPr/>
          <p:nvPr userDrawn="1"/>
        </p:nvCxnSpPr>
        <p:spPr>
          <a:xfrm>
            <a:off x="3286672" y="2010194"/>
            <a:ext cx="0" cy="3648914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956187-3063-BA53-1612-57443016E3FB}"/>
              </a:ext>
            </a:extLst>
          </p:cNvPr>
          <p:cNvCxnSpPr/>
          <p:nvPr userDrawn="1"/>
        </p:nvCxnSpPr>
        <p:spPr>
          <a:xfrm>
            <a:off x="6159268" y="2010194"/>
            <a:ext cx="0" cy="3648914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19E49D-5440-B661-1257-7A621541669D}"/>
              </a:ext>
            </a:extLst>
          </p:cNvPr>
          <p:cNvCxnSpPr/>
          <p:nvPr userDrawn="1"/>
        </p:nvCxnSpPr>
        <p:spPr>
          <a:xfrm>
            <a:off x="9031864" y="2010194"/>
            <a:ext cx="0" cy="3648914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DEFC007-318A-5F15-2201-AB2DC8C4C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250" y="2010194"/>
            <a:ext cx="2522538" cy="3649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F94AAB0-C29E-D167-71F6-7C58F791B9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1701" y="2010194"/>
            <a:ext cx="2522538" cy="3649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3C5F6E0-6640-88A9-D973-53743CC9C2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4297" y="2010194"/>
            <a:ext cx="2522538" cy="3649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A351F5C-66FD-D65E-9ED8-EB73FB116F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06893" y="2010194"/>
            <a:ext cx="2522538" cy="3649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993A08A-E524-1340-0DB0-E88A580CDB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3251" y="1"/>
            <a:ext cx="2521789" cy="1635999"/>
          </a:xfrm>
          <a:custGeom>
            <a:avLst/>
            <a:gdLst>
              <a:gd name="connsiteX0" fmla="*/ 0 w 2521789"/>
              <a:gd name="connsiteY0" fmla="*/ 0 h 1635999"/>
              <a:gd name="connsiteX1" fmla="*/ 2521789 w 2521789"/>
              <a:gd name="connsiteY1" fmla="*/ 0 h 1635999"/>
              <a:gd name="connsiteX2" fmla="*/ 2521789 w 2521789"/>
              <a:gd name="connsiteY2" fmla="*/ 1240215 h 1635999"/>
              <a:gd name="connsiteX3" fmla="*/ 1260895 w 2521789"/>
              <a:gd name="connsiteY3" fmla="*/ 1635999 h 1635999"/>
              <a:gd name="connsiteX4" fmla="*/ 0 w 2521789"/>
              <a:gd name="connsiteY4" fmla="*/ 1240215 h 16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789" h="1635999">
                <a:moveTo>
                  <a:pt x="0" y="0"/>
                </a:moveTo>
                <a:lnTo>
                  <a:pt x="2521789" y="0"/>
                </a:lnTo>
                <a:lnTo>
                  <a:pt x="2521789" y="1240215"/>
                </a:lnTo>
                <a:lnTo>
                  <a:pt x="1260895" y="1635999"/>
                </a:lnTo>
                <a:lnTo>
                  <a:pt x="0" y="1240215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accent5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020F019-C990-DA20-ABDE-7FE477CFFE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53563" y="1"/>
            <a:ext cx="2521789" cy="1635999"/>
          </a:xfrm>
          <a:custGeom>
            <a:avLst/>
            <a:gdLst>
              <a:gd name="connsiteX0" fmla="*/ 0 w 2521789"/>
              <a:gd name="connsiteY0" fmla="*/ 0 h 1635999"/>
              <a:gd name="connsiteX1" fmla="*/ 2521789 w 2521789"/>
              <a:gd name="connsiteY1" fmla="*/ 0 h 1635999"/>
              <a:gd name="connsiteX2" fmla="*/ 2521789 w 2521789"/>
              <a:gd name="connsiteY2" fmla="*/ 1240215 h 1635999"/>
              <a:gd name="connsiteX3" fmla="*/ 1260895 w 2521789"/>
              <a:gd name="connsiteY3" fmla="*/ 1635999 h 1635999"/>
              <a:gd name="connsiteX4" fmla="*/ 0 w 2521789"/>
              <a:gd name="connsiteY4" fmla="*/ 1240215 h 16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789" h="1635999">
                <a:moveTo>
                  <a:pt x="0" y="0"/>
                </a:moveTo>
                <a:lnTo>
                  <a:pt x="2521789" y="0"/>
                </a:lnTo>
                <a:lnTo>
                  <a:pt x="2521789" y="1240215"/>
                </a:lnTo>
                <a:lnTo>
                  <a:pt x="1260895" y="1635999"/>
                </a:lnTo>
                <a:lnTo>
                  <a:pt x="0" y="1240215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accent5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41D5C0E-5586-EC00-A14E-C6BADEC712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03269" y="1"/>
            <a:ext cx="2521789" cy="1635999"/>
          </a:xfrm>
          <a:custGeom>
            <a:avLst/>
            <a:gdLst>
              <a:gd name="connsiteX0" fmla="*/ 0 w 2521789"/>
              <a:gd name="connsiteY0" fmla="*/ 0 h 1635999"/>
              <a:gd name="connsiteX1" fmla="*/ 2521789 w 2521789"/>
              <a:gd name="connsiteY1" fmla="*/ 0 h 1635999"/>
              <a:gd name="connsiteX2" fmla="*/ 2521789 w 2521789"/>
              <a:gd name="connsiteY2" fmla="*/ 1240215 h 1635999"/>
              <a:gd name="connsiteX3" fmla="*/ 1260895 w 2521789"/>
              <a:gd name="connsiteY3" fmla="*/ 1635999 h 1635999"/>
              <a:gd name="connsiteX4" fmla="*/ 0 w 2521789"/>
              <a:gd name="connsiteY4" fmla="*/ 1240215 h 16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789" h="1635999">
                <a:moveTo>
                  <a:pt x="0" y="0"/>
                </a:moveTo>
                <a:lnTo>
                  <a:pt x="2521789" y="0"/>
                </a:lnTo>
                <a:lnTo>
                  <a:pt x="2521789" y="1240215"/>
                </a:lnTo>
                <a:lnTo>
                  <a:pt x="1260895" y="1635999"/>
                </a:lnTo>
                <a:lnTo>
                  <a:pt x="0" y="1240215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accent5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4BEF62BB-48F8-355A-9FFD-1CBCA06E81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52369" y="1"/>
            <a:ext cx="2521789" cy="1635999"/>
          </a:xfrm>
          <a:custGeom>
            <a:avLst/>
            <a:gdLst>
              <a:gd name="connsiteX0" fmla="*/ 0 w 2521789"/>
              <a:gd name="connsiteY0" fmla="*/ 0 h 1635999"/>
              <a:gd name="connsiteX1" fmla="*/ 2521789 w 2521789"/>
              <a:gd name="connsiteY1" fmla="*/ 0 h 1635999"/>
              <a:gd name="connsiteX2" fmla="*/ 2521789 w 2521789"/>
              <a:gd name="connsiteY2" fmla="*/ 1240215 h 1635999"/>
              <a:gd name="connsiteX3" fmla="*/ 1260895 w 2521789"/>
              <a:gd name="connsiteY3" fmla="*/ 1635999 h 1635999"/>
              <a:gd name="connsiteX4" fmla="*/ 0 w 2521789"/>
              <a:gd name="connsiteY4" fmla="*/ 1240215 h 16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789" h="1635999">
                <a:moveTo>
                  <a:pt x="0" y="0"/>
                </a:moveTo>
                <a:lnTo>
                  <a:pt x="2521789" y="0"/>
                </a:lnTo>
                <a:lnTo>
                  <a:pt x="2521789" y="1240215"/>
                </a:lnTo>
                <a:lnTo>
                  <a:pt x="1260895" y="1635999"/>
                </a:lnTo>
                <a:lnTo>
                  <a:pt x="0" y="1240215"/>
                </a:lnTo>
                <a:close/>
              </a:path>
            </a:pathLst>
          </a:custGeom>
          <a:pattFill prst="pct5">
            <a:fgClr>
              <a:schemeClr val="accent5"/>
            </a:fgClr>
            <a:bgClr>
              <a:schemeClr val="accent5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4F367E-09CF-D59F-E6E1-E21159ABBB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ECF4D6C-9DF2-577C-5947-0CBCD53036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47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Flag Columns -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54748142-9820-DCB0-15CB-4F06C3665B79}"/>
              </a:ext>
            </a:extLst>
          </p:cNvPr>
          <p:cNvSpPr/>
          <p:nvPr userDrawn="1"/>
        </p:nvSpPr>
        <p:spPr>
          <a:xfrm>
            <a:off x="603857" y="1"/>
            <a:ext cx="2521789" cy="1891910"/>
          </a:xfrm>
          <a:prstGeom prst="flowChartOffpageConnector">
            <a:avLst/>
          </a:prstGeom>
          <a:solidFill>
            <a:schemeClr val="accent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B8D4C7B0-35B6-63C3-9B22-1494E2CB8C36}"/>
              </a:ext>
            </a:extLst>
          </p:cNvPr>
          <p:cNvSpPr/>
          <p:nvPr userDrawn="1"/>
        </p:nvSpPr>
        <p:spPr>
          <a:xfrm>
            <a:off x="3454169" y="1"/>
            <a:ext cx="2521789" cy="1891910"/>
          </a:xfrm>
          <a:prstGeom prst="flowChartOffpageConnector">
            <a:avLst/>
          </a:prstGeom>
          <a:solidFill>
            <a:schemeClr val="accent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0" name="Flowchart: Off-page Connector 9">
            <a:extLst>
              <a:ext uri="{FF2B5EF4-FFF2-40B4-BE49-F238E27FC236}">
                <a16:creationId xmlns:a16="http://schemas.microsoft.com/office/drawing/2014/main" id="{6263B560-7187-29A9-EBD9-0939F21BDF20}"/>
              </a:ext>
            </a:extLst>
          </p:cNvPr>
          <p:cNvSpPr/>
          <p:nvPr userDrawn="1"/>
        </p:nvSpPr>
        <p:spPr>
          <a:xfrm>
            <a:off x="6304481" y="1"/>
            <a:ext cx="2521789" cy="1891910"/>
          </a:xfrm>
          <a:prstGeom prst="flowChartOffpageConnector">
            <a:avLst/>
          </a:prstGeom>
          <a:solidFill>
            <a:schemeClr val="accent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1" name="Flowchart: Off-page Connector 10">
            <a:extLst>
              <a:ext uri="{FF2B5EF4-FFF2-40B4-BE49-F238E27FC236}">
                <a16:creationId xmlns:a16="http://schemas.microsoft.com/office/drawing/2014/main" id="{31F6BD0B-C783-A0CC-E374-EABDD89943D4}"/>
              </a:ext>
            </a:extLst>
          </p:cNvPr>
          <p:cNvSpPr/>
          <p:nvPr userDrawn="1"/>
        </p:nvSpPr>
        <p:spPr>
          <a:xfrm>
            <a:off x="9163418" y="1"/>
            <a:ext cx="2521789" cy="1891910"/>
          </a:xfrm>
          <a:prstGeom prst="flowChartOffpageConnector">
            <a:avLst/>
          </a:prstGeom>
          <a:solidFill>
            <a:schemeClr val="accent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C91767-5618-A15C-5194-291E94DB15E4}"/>
              </a:ext>
            </a:extLst>
          </p:cNvPr>
          <p:cNvCxnSpPr/>
          <p:nvPr userDrawn="1"/>
        </p:nvCxnSpPr>
        <p:spPr>
          <a:xfrm>
            <a:off x="3286672" y="2010194"/>
            <a:ext cx="0" cy="364891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956187-3063-BA53-1612-57443016E3FB}"/>
              </a:ext>
            </a:extLst>
          </p:cNvPr>
          <p:cNvCxnSpPr/>
          <p:nvPr userDrawn="1"/>
        </p:nvCxnSpPr>
        <p:spPr>
          <a:xfrm>
            <a:off x="6159268" y="2010194"/>
            <a:ext cx="0" cy="364891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19E49D-5440-B661-1257-7A621541669D}"/>
              </a:ext>
            </a:extLst>
          </p:cNvPr>
          <p:cNvCxnSpPr/>
          <p:nvPr userDrawn="1"/>
        </p:nvCxnSpPr>
        <p:spPr>
          <a:xfrm>
            <a:off x="9031864" y="2010194"/>
            <a:ext cx="0" cy="364891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DEFC007-318A-5F15-2201-AB2DC8C4C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250" y="2010194"/>
            <a:ext cx="2522538" cy="3649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CF94AAB0-C29E-D167-71F6-7C58F791B9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1701" y="2010194"/>
            <a:ext cx="2522538" cy="3649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83C5F6E0-6640-88A9-D973-53743CC9C2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34297" y="2010194"/>
            <a:ext cx="2522538" cy="3649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A351F5C-66FD-D65E-9ED8-EB73FB116F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06893" y="2010194"/>
            <a:ext cx="2522538" cy="3649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993A08A-E524-1340-0DB0-E88A580CDB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3251" y="1"/>
            <a:ext cx="2521789" cy="1635999"/>
          </a:xfrm>
          <a:custGeom>
            <a:avLst/>
            <a:gdLst>
              <a:gd name="connsiteX0" fmla="*/ 0 w 2521789"/>
              <a:gd name="connsiteY0" fmla="*/ 0 h 1635999"/>
              <a:gd name="connsiteX1" fmla="*/ 2521789 w 2521789"/>
              <a:gd name="connsiteY1" fmla="*/ 0 h 1635999"/>
              <a:gd name="connsiteX2" fmla="*/ 2521789 w 2521789"/>
              <a:gd name="connsiteY2" fmla="*/ 1240215 h 1635999"/>
              <a:gd name="connsiteX3" fmla="*/ 1260895 w 2521789"/>
              <a:gd name="connsiteY3" fmla="*/ 1635999 h 1635999"/>
              <a:gd name="connsiteX4" fmla="*/ 0 w 2521789"/>
              <a:gd name="connsiteY4" fmla="*/ 1240215 h 16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789" h="1635999">
                <a:moveTo>
                  <a:pt x="0" y="0"/>
                </a:moveTo>
                <a:lnTo>
                  <a:pt x="2521789" y="0"/>
                </a:lnTo>
                <a:lnTo>
                  <a:pt x="2521789" y="1240215"/>
                </a:lnTo>
                <a:lnTo>
                  <a:pt x="1260895" y="1635999"/>
                </a:lnTo>
                <a:lnTo>
                  <a:pt x="0" y="1240215"/>
                </a:ln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020F019-C990-DA20-ABDE-7FE477CFFE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53563" y="1"/>
            <a:ext cx="2521789" cy="1635999"/>
          </a:xfrm>
          <a:custGeom>
            <a:avLst/>
            <a:gdLst>
              <a:gd name="connsiteX0" fmla="*/ 0 w 2521789"/>
              <a:gd name="connsiteY0" fmla="*/ 0 h 1635999"/>
              <a:gd name="connsiteX1" fmla="*/ 2521789 w 2521789"/>
              <a:gd name="connsiteY1" fmla="*/ 0 h 1635999"/>
              <a:gd name="connsiteX2" fmla="*/ 2521789 w 2521789"/>
              <a:gd name="connsiteY2" fmla="*/ 1240215 h 1635999"/>
              <a:gd name="connsiteX3" fmla="*/ 1260895 w 2521789"/>
              <a:gd name="connsiteY3" fmla="*/ 1635999 h 1635999"/>
              <a:gd name="connsiteX4" fmla="*/ 0 w 2521789"/>
              <a:gd name="connsiteY4" fmla="*/ 1240215 h 16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789" h="1635999">
                <a:moveTo>
                  <a:pt x="0" y="0"/>
                </a:moveTo>
                <a:lnTo>
                  <a:pt x="2521789" y="0"/>
                </a:lnTo>
                <a:lnTo>
                  <a:pt x="2521789" y="1240215"/>
                </a:lnTo>
                <a:lnTo>
                  <a:pt x="1260895" y="1635999"/>
                </a:lnTo>
                <a:lnTo>
                  <a:pt x="0" y="1240215"/>
                </a:ln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41D5C0E-5586-EC00-A14E-C6BADEC712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03269" y="1"/>
            <a:ext cx="2521789" cy="1635999"/>
          </a:xfrm>
          <a:custGeom>
            <a:avLst/>
            <a:gdLst>
              <a:gd name="connsiteX0" fmla="*/ 0 w 2521789"/>
              <a:gd name="connsiteY0" fmla="*/ 0 h 1635999"/>
              <a:gd name="connsiteX1" fmla="*/ 2521789 w 2521789"/>
              <a:gd name="connsiteY1" fmla="*/ 0 h 1635999"/>
              <a:gd name="connsiteX2" fmla="*/ 2521789 w 2521789"/>
              <a:gd name="connsiteY2" fmla="*/ 1240215 h 1635999"/>
              <a:gd name="connsiteX3" fmla="*/ 1260895 w 2521789"/>
              <a:gd name="connsiteY3" fmla="*/ 1635999 h 1635999"/>
              <a:gd name="connsiteX4" fmla="*/ 0 w 2521789"/>
              <a:gd name="connsiteY4" fmla="*/ 1240215 h 16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789" h="1635999">
                <a:moveTo>
                  <a:pt x="0" y="0"/>
                </a:moveTo>
                <a:lnTo>
                  <a:pt x="2521789" y="0"/>
                </a:lnTo>
                <a:lnTo>
                  <a:pt x="2521789" y="1240215"/>
                </a:lnTo>
                <a:lnTo>
                  <a:pt x="1260895" y="1635999"/>
                </a:lnTo>
                <a:lnTo>
                  <a:pt x="0" y="1240215"/>
                </a:ln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4BEF62BB-48F8-355A-9FFD-1CBCA06E81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52369" y="1"/>
            <a:ext cx="2521789" cy="1635999"/>
          </a:xfrm>
          <a:custGeom>
            <a:avLst/>
            <a:gdLst>
              <a:gd name="connsiteX0" fmla="*/ 0 w 2521789"/>
              <a:gd name="connsiteY0" fmla="*/ 0 h 1635999"/>
              <a:gd name="connsiteX1" fmla="*/ 2521789 w 2521789"/>
              <a:gd name="connsiteY1" fmla="*/ 0 h 1635999"/>
              <a:gd name="connsiteX2" fmla="*/ 2521789 w 2521789"/>
              <a:gd name="connsiteY2" fmla="*/ 1240215 h 1635999"/>
              <a:gd name="connsiteX3" fmla="*/ 1260895 w 2521789"/>
              <a:gd name="connsiteY3" fmla="*/ 1635999 h 1635999"/>
              <a:gd name="connsiteX4" fmla="*/ 0 w 2521789"/>
              <a:gd name="connsiteY4" fmla="*/ 1240215 h 163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1789" h="1635999">
                <a:moveTo>
                  <a:pt x="0" y="0"/>
                </a:moveTo>
                <a:lnTo>
                  <a:pt x="2521789" y="0"/>
                </a:lnTo>
                <a:lnTo>
                  <a:pt x="2521789" y="1240215"/>
                </a:lnTo>
                <a:lnTo>
                  <a:pt x="1260895" y="1635999"/>
                </a:lnTo>
                <a:lnTo>
                  <a:pt x="0" y="1240215"/>
                </a:lnTo>
                <a:close/>
              </a:path>
            </a:pathLst>
          </a:custGeom>
          <a:pattFill prst="pct5">
            <a:fgClr>
              <a:schemeClr val="accent2"/>
            </a:fgClr>
            <a:bgClr>
              <a:schemeClr val="accent2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54F367E-09CF-D59F-E6E1-E21159ABBB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C5904D6-F369-BFD3-1958-1BA5FD7D1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94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 Flag Columns - Zircon ">
    <p:bg>
      <p:bgPr>
        <a:gradFill rotWithShape="1">
          <a:gsLst>
            <a:gs pos="0">
              <a:srgbClr val="A64B2C"/>
            </a:gs>
            <a:gs pos="50000">
              <a:srgbClr val="A64B2C"/>
            </a:gs>
            <a:gs pos="100000">
              <a:srgbClr val="9933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D89B71-78E8-DE8D-E572-B35AD47DE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5801" y="6029688"/>
            <a:ext cx="1003300" cy="71002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C91767-5618-A15C-5194-291E94DB15E4}"/>
              </a:ext>
            </a:extLst>
          </p:cNvPr>
          <p:cNvCxnSpPr/>
          <p:nvPr userDrawn="1"/>
        </p:nvCxnSpPr>
        <p:spPr>
          <a:xfrm>
            <a:off x="4149313" y="2010194"/>
            <a:ext cx="0" cy="3648914"/>
          </a:xfrm>
          <a:prstGeom prst="line">
            <a:avLst/>
          </a:prstGeom>
          <a:ln w="38100">
            <a:solidFill>
              <a:srgbClr val="2C394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AF2B3C8-CFB6-14A0-A37D-4ADDAA75603D}"/>
              </a:ext>
            </a:extLst>
          </p:cNvPr>
          <p:cNvCxnSpPr/>
          <p:nvPr userDrawn="1"/>
        </p:nvCxnSpPr>
        <p:spPr>
          <a:xfrm>
            <a:off x="8005320" y="2010194"/>
            <a:ext cx="0" cy="3648914"/>
          </a:xfrm>
          <a:prstGeom prst="line">
            <a:avLst/>
          </a:prstGeom>
          <a:ln w="38100">
            <a:solidFill>
              <a:srgbClr val="2C394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Flowchart: Off-page Connector 29">
            <a:extLst>
              <a:ext uri="{FF2B5EF4-FFF2-40B4-BE49-F238E27FC236}">
                <a16:creationId xmlns:a16="http://schemas.microsoft.com/office/drawing/2014/main" id="{6FC445E3-1AF5-F673-A1E7-9676AB07D786}"/>
              </a:ext>
            </a:extLst>
          </p:cNvPr>
          <p:cNvSpPr/>
          <p:nvPr userDrawn="1"/>
        </p:nvSpPr>
        <p:spPr>
          <a:xfrm>
            <a:off x="8213574" y="0"/>
            <a:ext cx="3379268" cy="2381249"/>
          </a:xfrm>
          <a:prstGeom prst="flowChartOffpageConnector">
            <a:avLst/>
          </a:prstGeom>
          <a:solidFill>
            <a:srgbClr val="CC66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9DCEA65C-017A-5509-941F-449BFD6431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3574" y="1"/>
            <a:ext cx="3379268" cy="2126386"/>
          </a:xfrm>
          <a:custGeom>
            <a:avLst/>
            <a:gdLst>
              <a:gd name="connsiteX0" fmla="*/ 0 w 3379268"/>
              <a:gd name="connsiteY0" fmla="*/ 0 h 1879564"/>
              <a:gd name="connsiteX1" fmla="*/ 3379268 w 3379268"/>
              <a:gd name="connsiteY1" fmla="*/ 0 h 1879564"/>
              <a:gd name="connsiteX2" fmla="*/ 3379268 w 3379268"/>
              <a:gd name="connsiteY2" fmla="*/ 1441522 h 1879564"/>
              <a:gd name="connsiteX3" fmla="*/ 1715655 w 3379268"/>
              <a:gd name="connsiteY3" fmla="*/ 1879564 h 1879564"/>
              <a:gd name="connsiteX4" fmla="*/ 0 w 3379268"/>
              <a:gd name="connsiteY4" fmla="*/ 1441522 h 1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9268" h="1879564">
                <a:moveTo>
                  <a:pt x="0" y="0"/>
                </a:moveTo>
                <a:lnTo>
                  <a:pt x="3379268" y="0"/>
                </a:lnTo>
                <a:lnTo>
                  <a:pt x="3379268" y="1441522"/>
                </a:lnTo>
                <a:lnTo>
                  <a:pt x="1715655" y="1879564"/>
                </a:lnTo>
                <a:lnTo>
                  <a:pt x="0" y="1441522"/>
                </a:lnTo>
                <a:close/>
              </a:path>
            </a:pathLst>
          </a:custGeom>
          <a:pattFill prst="pct40">
            <a:fgClr>
              <a:schemeClr val="bg2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AU"/>
            </a:lvl1pPr>
          </a:lstStyle>
          <a:p>
            <a:pPr lvl="0"/>
            <a:r>
              <a:rPr lang="en-US"/>
              <a:t>Click icon to add picture</a:t>
            </a:r>
            <a:endParaRPr lang="en-AU"/>
          </a:p>
        </p:txBody>
      </p:sp>
      <p:sp>
        <p:nvSpPr>
          <p:cNvPr id="33" name="Flowchart: Off-page Connector 32">
            <a:extLst>
              <a:ext uri="{FF2B5EF4-FFF2-40B4-BE49-F238E27FC236}">
                <a16:creationId xmlns:a16="http://schemas.microsoft.com/office/drawing/2014/main" id="{39234F54-A1B0-839E-965D-5CBDCAE32653}"/>
              </a:ext>
            </a:extLst>
          </p:cNvPr>
          <p:cNvSpPr/>
          <p:nvPr userDrawn="1"/>
        </p:nvSpPr>
        <p:spPr>
          <a:xfrm>
            <a:off x="4387683" y="0"/>
            <a:ext cx="3379268" cy="2381249"/>
          </a:xfrm>
          <a:prstGeom prst="flowChartOffpageConnector">
            <a:avLst/>
          </a:prstGeom>
          <a:solidFill>
            <a:srgbClr val="CC66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4FE55ED7-1C3F-0ED0-F25C-9526187654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7683" y="1"/>
            <a:ext cx="3379268" cy="2126386"/>
          </a:xfrm>
          <a:custGeom>
            <a:avLst/>
            <a:gdLst>
              <a:gd name="connsiteX0" fmla="*/ 0 w 3379268"/>
              <a:gd name="connsiteY0" fmla="*/ 0 h 1879564"/>
              <a:gd name="connsiteX1" fmla="*/ 3379268 w 3379268"/>
              <a:gd name="connsiteY1" fmla="*/ 0 h 1879564"/>
              <a:gd name="connsiteX2" fmla="*/ 3379268 w 3379268"/>
              <a:gd name="connsiteY2" fmla="*/ 1441522 h 1879564"/>
              <a:gd name="connsiteX3" fmla="*/ 1715655 w 3379268"/>
              <a:gd name="connsiteY3" fmla="*/ 1879564 h 1879564"/>
              <a:gd name="connsiteX4" fmla="*/ 0 w 3379268"/>
              <a:gd name="connsiteY4" fmla="*/ 1441522 h 1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9268" h="1879564">
                <a:moveTo>
                  <a:pt x="0" y="0"/>
                </a:moveTo>
                <a:lnTo>
                  <a:pt x="3379268" y="0"/>
                </a:lnTo>
                <a:lnTo>
                  <a:pt x="3379268" y="1441522"/>
                </a:lnTo>
                <a:lnTo>
                  <a:pt x="1715655" y="1879564"/>
                </a:lnTo>
                <a:lnTo>
                  <a:pt x="0" y="1441522"/>
                </a:lnTo>
                <a:close/>
              </a:path>
            </a:pathLst>
          </a:custGeom>
          <a:pattFill prst="pct40">
            <a:fgClr>
              <a:schemeClr val="bg2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AU"/>
            </a:lvl1pPr>
          </a:lstStyle>
          <a:p>
            <a:pPr lvl="0"/>
            <a:r>
              <a:rPr lang="en-US"/>
              <a:t>Click icon to add picture</a:t>
            </a:r>
            <a:endParaRPr lang="en-AU"/>
          </a:p>
        </p:txBody>
      </p:sp>
      <p:sp>
        <p:nvSpPr>
          <p:cNvPr id="35" name="Flowchart: Off-page Connector 34">
            <a:extLst>
              <a:ext uri="{FF2B5EF4-FFF2-40B4-BE49-F238E27FC236}">
                <a16:creationId xmlns:a16="http://schemas.microsoft.com/office/drawing/2014/main" id="{664218CC-6ED8-9DA3-FE49-328BCC56D89C}"/>
              </a:ext>
            </a:extLst>
          </p:cNvPr>
          <p:cNvSpPr/>
          <p:nvPr userDrawn="1"/>
        </p:nvSpPr>
        <p:spPr>
          <a:xfrm>
            <a:off x="561792" y="0"/>
            <a:ext cx="3379268" cy="2381249"/>
          </a:xfrm>
          <a:prstGeom prst="flowChartOffpageConnector">
            <a:avLst/>
          </a:prstGeom>
          <a:solidFill>
            <a:srgbClr val="CC66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E6DADB09-6DFD-802B-CCAB-268DE3951B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1792" y="1"/>
            <a:ext cx="3379268" cy="2126386"/>
          </a:xfrm>
          <a:custGeom>
            <a:avLst/>
            <a:gdLst>
              <a:gd name="connsiteX0" fmla="*/ 0 w 3379268"/>
              <a:gd name="connsiteY0" fmla="*/ 0 h 1879564"/>
              <a:gd name="connsiteX1" fmla="*/ 3379268 w 3379268"/>
              <a:gd name="connsiteY1" fmla="*/ 0 h 1879564"/>
              <a:gd name="connsiteX2" fmla="*/ 3379268 w 3379268"/>
              <a:gd name="connsiteY2" fmla="*/ 1441522 h 1879564"/>
              <a:gd name="connsiteX3" fmla="*/ 1715655 w 3379268"/>
              <a:gd name="connsiteY3" fmla="*/ 1879564 h 1879564"/>
              <a:gd name="connsiteX4" fmla="*/ 0 w 3379268"/>
              <a:gd name="connsiteY4" fmla="*/ 1441522 h 18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9268" h="1879564">
                <a:moveTo>
                  <a:pt x="0" y="0"/>
                </a:moveTo>
                <a:lnTo>
                  <a:pt x="3379268" y="0"/>
                </a:lnTo>
                <a:lnTo>
                  <a:pt x="3379268" y="1441522"/>
                </a:lnTo>
                <a:lnTo>
                  <a:pt x="1715655" y="1879564"/>
                </a:lnTo>
                <a:lnTo>
                  <a:pt x="0" y="1441522"/>
                </a:lnTo>
                <a:close/>
              </a:path>
            </a:pathLst>
          </a:custGeom>
          <a:pattFill prst="pct40">
            <a:fgClr>
              <a:schemeClr val="bg2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0B25A-9D16-9F6D-DA4D-3F9351FF7D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0760" y="2312988"/>
            <a:ext cx="3313112" cy="3346450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F0B54C9-06B6-ACDB-F0D5-6A6F71194F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948" y="2312988"/>
            <a:ext cx="3313112" cy="3346450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287BC66-8351-9B38-214E-1550874B11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17096" y="2312988"/>
            <a:ext cx="3313112" cy="3346450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3BB91EA1-5B63-E2A9-CBE6-3E825CC11D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508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Flag Columns - Image St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AF2B3C8-CFB6-14A0-A37D-4ADDAA75603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444423"/>
            <a:ext cx="0" cy="428516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5" name="Flowchart: Off-page Connector 34">
            <a:extLst>
              <a:ext uri="{FF2B5EF4-FFF2-40B4-BE49-F238E27FC236}">
                <a16:creationId xmlns:a16="http://schemas.microsoft.com/office/drawing/2014/main" id="{664218CC-6ED8-9DA3-FE49-328BCC56D8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1793" y="1"/>
            <a:ext cx="5157364" cy="12967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1856"/>
              <a:gd name="connsiteX1" fmla="*/ 10000 w 10000"/>
              <a:gd name="connsiteY1" fmla="*/ 0 h 11856"/>
              <a:gd name="connsiteX2" fmla="*/ 10000 w 10000"/>
              <a:gd name="connsiteY2" fmla="*/ 8000 h 11856"/>
              <a:gd name="connsiteX3" fmla="*/ 5047 w 10000"/>
              <a:gd name="connsiteY3" fmla="*/ 11856 h 11856"/>
              <a:gd name="connsiteX4" fmla="*/ 0 w 10000"/>
              <a:gd name="connsiteY4" fmla="*/ 8000 h 11856"/>
              <a:gd name="connsiteX5" fmla="*/ 0 w 10000"/>
              <a:gd name="connsiteY5" fmla="*/ 0 h 11856"/>
              <a:gd name="connsiteX0" fmla="*/ 0 w 10000"/>
              <a:gd name="connsiteY0" fmla="*/ 0 h 11856"/>
              <a:gd name="connsiteX1" fmla="*/ 10000 w 10000"/>
              <a:gd name="connsiteY1" fmla="*/ 0 h 11856"/>
              <a:gd name="connsiteX2" fmla="*/ 10000 w 10000"/>
              <a:gd name="connsiteY2" fmla="*/ 8000 h 11856"/>
              <a:gd name="connsiteX3" fmla="*/ 5047 w 10000"/>
              <a:gd name="connsiteY3" fmla="*/ 11856 h 11856"/>
              <a:gd name="connsiteX4" fmla="*/ 0 w 10000"/>
              <a:gd name="connsiteY4" fmla="*/ 8000 h 11856"/>
              <a:gd name="connsiteX5" fmla="*/ 0 w 10000"/>
              <a:gd name="connsiteY5" fmla="*/ 0 h 11856"/>
              <a:gd name="connsiteX0" fmla="*/ 0 w 10000"/>
              <a:gd name="connsiteY0" fmla="*/ 0 h 11856"/>
              <a:gd name="connsiteX1" fmla="*/ 10000 w 10000"/>
              <a:gd name="connsiteY1" fmla="*/ 0 h 11856"/>
              <a:gd name="connsiteX2" fmla="*/ 10000 w 10000"/>
              <a:gd name="connsiteY2" fmla="*/ 8000 h 11856"/>
              <a:gd name="connsiteX3" fmla="*/ 5047 w 10000"/>
              <a:gd name="connsiteY3" fmla="*/ 11856 h 11856"/>
              <a:gd name="connsiteX4" fmla="*/ 0 w 10000"/>
              <a:gd name="connsiteY4" fmla="*/ 8000 h 11856"/>
              <a:gd name="connsiteX5" fmla="*/ 0 w 10000"/>
              <a:gd name="connsiteY5" fmla="*/ 0 h 1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1856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cubicBezTo>
                  <a:pt x="8349" y="9285"/>
                  <a:pt x="6745" y="10811"/>
                  <a:pt x="5047" y="11856"/>
                </a:cubicBezTo>
                <a:cubicBezTo>
                  <a:pt x="3349" y="10811"/>
                  <a:pt x="1682" y="9285"/>
                  <a:pt x="0" y="8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D0DF389-22B0-9D35-11E1-EA094E78D1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1787" y="1444423"/>
            <a:ext cx="5157363" cy="4215015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5C8A048-FFBA-E841-27A1-B09DAB992B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E83A81B-98E8-D361-7CAA-B67D91141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C3F296-9F7F-E02C-D753-C9E84BE099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2837" y="1444423"/>
            <a:ext cx="5157363" cy="4215015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ECF7677-AA1F-6BD5-49EC-3977986CB94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1789" y="1"/>
            <a:ext cx="5157364" cy="1122363"/>
          </a:xfrm>
          <a:custGeom>
            <a:avLst/>
            <a:gdLst>
              <a:gd name="connsiteX0" fmla="*/ 0 w 5157364"/>
              <a:gd name="connsiteY0" fmla="*/ 0 h 1122363"/>
              <a:gd name="connsiteX1" fmla="*/ 5157364 w 5157364"/>
              <a:gd name="connsiteY1" fmla="*/ 0 h 1122363"/>
              <a:gd name="connsiteX2" fmla="*/ 5157364 w 5157364"/>
              <a:gd name="connsiteY2" fmla="*/ 712359 h 1122363"/>
              <a:gd name="connsiteX3" fmla="*/ 3244796 w 5157364"/>
              <a:gd name="connsiteY3" fmla="*/ 1031493 h 1122363"/>
              <a:gd name="connsiteX4" fmla="*/ 2648186 w 5157364"/>
              <a:gd name="connsiteY4" fmla="*/ 1122363 h 1122363"/>
              <a:gd name="connsiteX5" fmla="*/ 2540928 w 5157364"/>
              <a:gd name="connsiteY5" fmla="*/ 1122363 h 1122363"/>
              <a:gd name="connsiteX6" fmla="*/ 1941796 w 5157364"/>
              <a:gd name="connsiteY6" fmla="*/ 1031493 h 1122363"/>
              <a:gd name="connsiteX7" fmla="*/ 0 w 5157364"/>
              <a:gd name="connsiteY7" fmla="*/ 712359 h 112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7364" h="1122363">
                <a:moveTo>
                  <a:pt x="0" y="0"/>
                </a:moveTo>
                <a:lnTo>
                  <a:pt x="5157364" y="0"/>
                </a:lnTo>
                <a:lnTo>
                  <a:pt x="5157364" y="712359"/>
                </a:lnTo>
                <a:cubicBezTo>
                  <a:pt x="4518753" y="798176"/>
                  <a:pt x="3889136" y="924114"/>
                  <a:pt x="3244796" y="1031493"/>
                </a:cubicBezTo>
                <a:lnTo>
                  <a:pt x="2648186" y="1122363"/>
                </a:lnTo>
                <a:lnTo>
                  <a:pt x="2540928" y="1122363"/>
                </a:lnTo>
                <a:lnTo>
                  <a:pt x="1941796" y="1031493"/>
                </a:lnTo>
                <a:cubicBezTo>
                  <a:pt x="1292210" y="924114"/>
                  <a:pt x="650602" y="798176"/>
                  <a:pt x="0" y="712359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7" name="Flowchart: Off-page Connector 34">
            <a:extLst>
              <a:ext uri="{FF2B5EF4-FFF2-40B4-BE49-F238E27FC236}">
                <a16:creationId xmlns:a16="http://schemas.microsoft.com/office/drawing/2014/main" id="{2508B964-2126-53B6-FBE3-8E145FE32D09}"/>
              </a:ext>
            </a:extLst>
          </p:cNvPr>
          <p:cNvSpPr/>
          <p:nvPr userDrawn="1"/>
        </p:nvSpPr>
        <p:spPr>
          <a:xfrm>
            <a:off x="6472841" y="1"/>
            <a:ext cx="5157364" cy="129678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11856"/>
              <a:gd name="connsiteX1" fmla="*/ 10000 w 10000"/>
              <a:gd name="connsiteY1" fmla="*/ 0 h 11856"/>
              <a:gd name="connsiteX2" fmla="*/ 10000 w 10000"/>
              <a:gd name="connsiteY2" fmla="*/ 8000 h 11856"/>
              <a:gd name="connsiteX3" fmla="*/ 5047 w 10000"/>
              <a:gd name="connsiteY3" fmla="*/ 11856 h 11856"/>
              <a:gd name="connsiteX4" fmla="*/ 0 w 10000"/>
              <a:gd name="connsiteY4" fmla="*/ 8000 h 11856"/>
              <a:gd name="connsiteX5" fmla="*/ 0 w 10000"/>
              <a:gd name="connsiteY5" fmla="*/ 0 h 11856"/>
              <a:gd name="connsiteX0" fmla="*/ 0 w 10000"/>
              <a:gd name="connsiteY0" fmla="*/ 0 h 11856"/>
              <a:gd name="connsiteX1" fmla="*/ 10000 w 10000"/>
              <a:gd name="connsiteY1" fmla="*/ 0 h 11856"/>
              <a:gd name="connsiteX2" fmla="*/ 10000 w 10000"/>
              <a:gd name="connsiteY2" fmla="*/ 8000 h 11856"/>
              <a:gd name="connsiteX3" fmla="*/ 5047 w 10000"/>
              <a:gd name="connsiteY3" fmla="*/ 11856 h 11856"/>
              <a:gd name="connsiteX4" fmla="*/ 0 w 10000"/>
              <a:gd name="connsiteY4" fmla="*/ 8000 h 11856"/>
              <a:gd name="connsiteX5" fmla="*/ 0 w 10000"/>
              <a:gd name="connsiteY5" fmla="*/ 0 h 11856"/>
              <a:gd name="connsiteX0" fmla="*/ 0 w 10000"/>
              <a:gd name="connsiteY0" fmla="*/ 0 h 11856"/>
              <a:gd name="connsiteX1" fmla="*/ 10000 w 10000"/>
              <a:gd name="connsiteY1" fmla="*/ 0 h 11856"/>
              <a:gd name="connsiteX2" fmla="*/ 10000 w 10000"/>
              <a:gd name="connsiteY2" fmla="*/ 8000 h 11856"/>
              <a:gd name="connsiteX3" fmla="*/ 5047 w 10000"/>
              <a:gd name="connsiteY3" fmla="*/ 11856 h 11856"/>
              <a:gd name="connsiteX4" fmla="*/ 0 w 10000"/>
              <a:gd name="connsiteY4" fmla="*/ 8000 h 11856"/>
              <a:gd name="connsiteX5" fmla="*/ 0 w 10000"/>
              <a:gd name="connsiteY5" fmla="*/ 0 h 1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1856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cubicBezTo>
                  <a:pt x="8349" y="9285"/>
                  <a:pt x="6745" y="10811"/>
                  <a:pt x="5047" y="11856"/>
                </a:cubicBezTo>
                <a:cubicBezTo>
                  <a:pt x="3349" y="10811"/>
                  <a:pt x="1682" y="9285"/>
                  <a:pt x="0" y="8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046E651-6B03-A67C-43F9-0DD5AE5E0B1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72837" y="1"/>
            <a:ext cx="5157364" cy="1122363"/>
          </a:xfrm>
          <a:custGeom>
            <a:avLst/>
            <a:gdLst>
              <a:gd name="connsiteX0" fmla="*/ 0 w 5157364"/>
              <a:gd name="connsiteY0" fmla="*/ 0 h 1122363"/>
              <a:gd name="connsiteX1" fmla="*/ 5157364 w 5157364"/>
              <a:gd name="connsiteY1" fmla="*/ 0 h 1122363"/>
              <a:gd name="connsiteX2" fmla="*/ 5157364 w 5157364"/>
              <a:gd name="connsiteY2" fmla="*/ 712359 h 1122363"/>
              <a:gd name="connsiteX3" fmla="*/ 3244796 w 5157364"/>
              <a:gd name="connsiteY3" fmla="*/ 1031493 h 1122363"/>
              <a:gd name="connsiteX4" fmla="*/ 2648186 w 5157364"/>
              <a:gd name="connsiteY4" fmla="*/ 1122363 h 1122363"/>
              <a:gd name="connsiteX5" fmla="*/ 2540928 w 5157364"/>
              <a:gd name="connsiteY5" fmla="*/ 1122363 h 1122363"/>
              <a:gd name="connsiteX6" fmla="*/ 1941796 w 5157364"/>
              <a:gd name="connsiteY6" fmla="*/ 1031493 h 1122363"/>
              <a:gd name="connsiteX7" fmla="*/ 0 w 5157364"/>
              <a:gd name="connsiteY7" fmla="*/ 712359 h 112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7364" h="1122363">
                <a:moveTo>
                  <a:pt x="0" y="0"/>
                </a:moveTo>
                <a:lnTo>
                  <a:pt x="5157364" y="0"/>
                </a:lnTo>
                <a:lnTo>
                  <a:pt x="5157364" y="712359"/>
                </a:lnTo>
                <a:cubicBezTo>
                  <a:pt x="4518753" y="798176"/>
                  <a:pt x="3889136" y="924114"/>
                  <a:pt x="3244796" y="1031493"/>
                </a:cubicBezTo>
                <a:lnTo>
                  <a:pt x="2648186" y="1122363"/>
                </a:lnTo>
                <a:lnTo>
                  <a:pt x="2540928" y="1122363"/>
                </a:lnTo>
                <a:lnTo>
                  <a:pt x="1941796" y="1031493"/>
                </a:lnTo>
                <a:cubicBezTo>
                  <a:pt x="1292210" y="924114"/>
                  <a:pt x="650602" y="798176"/>
                  <a:pt x="0" y="712359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2751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iagonal - Zir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7C6FEF0-2F30-9BDA-8157-28368C12B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8621" y="-2697"/>
            <a:ext cx="5713378" cy="6858000"/>
          </a:xfrm>
          <a:prstGeom prst="rect">
            <a:avLst/>
          </a:prstGeom>
        </p:spPr>
      </p:pic>
      <p:sp>
        <p:nvSpPr>
          <p:cNvPr id="13" name="Parallelogram 11">
            <a:extLst>
              <a:ext uri="{FF2B5EF4-FFF2-40B4-BE49-F238E27FC236}">
                <a16:creationId xmlns:a16="http://schemas.microsoft.com/office/drawing/2014/main" id="{D406B673-322C-AC1A-6C1C-D8CBB5B8711B}"/>
              </a:ext>
            </a:extLst>
          </p:cNvPr>
          <p:cNvSpPr/>
          <p:nvPr userDrawn="1"/>
        </p:nvSpPr>
        <p:spPr>
          <a:xfrm flipH="1">
            <a:off x="3722782" y="-17211"/>
            <a:ext cx="7053944" cy="6869816"/>
          </a:xfrm>
          <a:custGeom>
            <a:avLst/>
            <a:gdLst>
              <a:gd name="connsiteX0" fmla="*/ 0 w 8681049"/>
              <a:gd name="connsiteY0" fmla="*/ 6855302 h 6855302"/>
              <a:gd name="connsiteX1" fmla="*/ 3594372 w 8681049"/>
              <a:gd name="connsiteY1" fmla="*/ 0 h 6855302"/>
              <a:gd name="connsiteX2" fmla="*/ 8681049 w 8681049"/>
              <a:gd name="connsiteY2" fmla="*/ 0 h 6855302"/>
              <a:gd name="connsiteX3" fmla="*/ 5086677 w 8681049"/>
              <a:gd name="connsiteY3" fmla="*/ 6855302 h 6855302"/>
              <a:gd name="connsiteX4" fmla="*/ 0 w 8681049"/>
              <a:gd name="connsiteY4" fmla="*/ 6855302 h 6855302"/>
              <a:gd name="connsiteX0" fmla="*/ 0 w 8700734"/>
              <a:gd name="connsiteY0" fmla="*/ 6855302 h 6869816"/>
              <a:gd name="connsiteX1" fmla="*/ 3594372 w 8700734"/>
              <a:gd name="connsiteY1" fmla="*/ 0 h 6869816"/>
              <a:gd name="connsiteX2" fmla="*/ 8681049 w 8700734"/>
              <a:gd name="connsiteY2" fmla="*/ 0 h 6869816"/>
              <a:gd name="connsiteX3" fmla="*/ 8700734 w 8700734"/>
              <a:gd name="connsiteY3" fmla="*/ 6869816 h 6869816"/>
              <a:gd name="connsiteX4" fmla="*/ 0 w 8700734"/>
              <a:gd name="connsiteY4" fmla="*/ 6855302 h 686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734" h="6869816">
                <a:moveTo>
                  <a:pt x="0" y="6855302"/>
                </a:moveTo>
                <a:lnTo>
                  <a:pt x="3594372" y="0"/>
                </a:lnTo>
                <a:lnTo>
                  <a:pt x="8681049" y="0"/>
                </a:lnTo>
                <a:cubicBezTo>
                  <a:pt x="8687611" y="2289939"/>
                  <a:pt x="8694172" y="4579877"/>
                  <a:pt x="8700734" y="6869816"/>
                </a:cubicBezTo>
                <a:lnTo>
                  <a:pt x="0" y="6855302"/>
                </a:lnTo>
                <a:close/>
              </a:path>
            </a:pathLst>
          </a:custGeom>
          <a:solidFill>
            <a:srgbClr val="A23822">
              <a:alpha val="45000"/>
            </a:srgb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4C6C454-B383-6FCC-3B15-7FC752F738AF}"/>
              </a:ext>
            </a:extLst>
          </p:cNvPr>
          <p:cNvSpPr/>
          <p:nvPr userDrawn="1"/>
        </p:nvSpPr>
        <p:spPr>
          <a:xfrm flipH="1">
            <a:off x="-19052" y="-17211"/>
            <a:ext cx="9539969" cy="6898391"/>
          </a:xfrm>
          <a:custGeom>
            <a:avLst/>
            <a:gdLst>
              <a:gd name="connsiteX0" fmla="*/ 0 w 8681049"/>
              <a:gd name="connsiteY0" fmla="*/ 6855302 h 6855302"/>
              <a:gd name="connsiteX1" fmla="*/ 3594372 w 8681049"/>
              <a:gd name="connsiteY1" fmla="*/ 0 h 6855302"/>
              <a:gd name="connsiteX2" fmla="*/ 8681049 w 8681049"/>
              <a:gd name="connsiteY2" fmla="*/ 0 h 6855302"/>
              <a:gd name="connsiteX3" fmla="*/ 5086677 w 8681049"/>
              <a:gd name="connsiteY3" fmla="*/ 6855302 h 6855302"/>
              <a:gd name="connsiteX4" fmla="*/ 0 w 8681049"/>
              <a:gd name="connsiteY4" fmla="*/ 6855302 h 6855302"/>
              <a:gd name="connsiteX0" fmla="*/ 0 w 8700734"/>
              <a:gd name="connsiteY0" fmla="*/ 6855302 h 6869816"/>
              <a:gd name="connsiteX1" fmla="*/ 3594372 w 8700734"/>
              <a:gd name="connsiteY1" fmla="*/ 0 h 6869816"/>
              <a:gd name="connsiteX2" fmla="*/ 8681049 w 8700734"/>
              <a:gd name="connsiteY2" fmla="*/ 0 h 6869816"/>
              <a:gd name="connsiteX3" fmla="*/ 8700734 w 8700734"/>
              <a:gd name="connsiteY3" fmla="*/ 6869816 h 6869816"/>
              <a:gd name="connsiteX4" fmla="*/ 0 w 8700734"/>
              <a:gd name="connsiteY4" fmla="*/ 6855302 h 6869816"/>
              <a:gd name="connsiteX0" fmla="*/ 0 w 11767138"/>
              <a:gd name="connsiteY0" fmla="*/ 6855302 h 6898391"/>
              <a:gd name="connsiteX1" fmla="*/ 3594372 w 11767138"/>
              <a:gd name="connsiteY1" fmla="*/ 0 h 6898391"/>
              <a:gd name="connsiteX2" fmla="*/ 8681049 w 11767138"/>
              <a:gd name="connsiteY2" fmla="*/ 0 h 6898391"/>
              <a:gd name="connsiteX3" fmla="*/ 11767138 w 11767138"/>
              <a:gd name="connsiteY3" fmla="*/ 6898391 h 6898391"/>
              <a:gd name="connsiteX4" fmla="*/ 0 w 11767138"/>
              <a:gd name="connsiteY4" fmla="*/ 6855302 h 6898391"/>
              <a:gd name="connsiteX0" fmla="*/ 0 w 11767138"/>
              <a:gd name="connsiteY0" fmla="*/ 6855302 h 6898391"/>
              <a:gd name="connsiteX1" fmla="*/ 3594372 w 11767138"/>
              <a:gd name="connsiteY1" fmla="*/ 0 h 6898391"/>
              <a:gd name="connsiteX2" fmla="*/ 11723956 w 11767138"/>
              <a:gd name="connsiteY2" fmla="*/ 38100 h 6898391"/>
              <a:gd name="connsiteX3" fmla="*/ 11767138 w 11767138"/>
              <a:gd name="connsiteY3" fmla="*/ 6898391 h 6898391"/>
              <a:gd name="connsiteX4" fmla="*/ 0 w 11767138"/>
              <a:gd name="connsiteY4" fmla="*/ 6855302 h 689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7138" h="6898391">
                <a:moveTo>
                  <a:pt x="0" y="6855302"/>
                </a:moveTo>
                <a:lnTo>
                  <a:pt x="3594372" y="0"/>
                </a:lnTo>
                <a:lnTo>
                  <a:pt x="11723956" y="38100"/>
                </a:lnTo>
                <a:cubicBezTo>
                  <a:pt x="11730518" y="2328039"/>
                  <a:pt x="11760576" y="4608452"/>
                  <a:pt x="11767138" y="6898391"/>
                </a:cubicBezTo>
                <a:lnTo>
                  <a:pt x="0" y="6855302"/>
                </a:lnTo>
                <a:close/>
              </a:path>
            </a:pathLst>
          </a:custGeom>
          <a:solidFill>
            <a:srgbClr val="A2382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5084FC-818D-7AD9-BB30-57022B635592}"/>
              </a:ext>
            </a:extLst>
          </p:cNvPr>
          <p:cNvCxnSpPr>
            <a:cxnSpLocks/>
          </p:cNvCxnSpPr>
          <p:nvPr userDrawn="1"/>
        </p:nvCxnSpPr>
        <p:spPr>
          <a:xfrm>
            <a:off x="627948" y="1804512"/>
            <a:ext cx="6200234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9175D7-06B5-0972-F911-3F573FD0D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947" y="478949"/>
            <a:ext cx="6200235" cy="1279603"/>
          </a:xfrm>
        </p:spPr>
        <p:txBody>
          <a:bodyPr/>
          <a:lstStyle>
            <a:lvl1pPr>
              <a:lnSpc>
                <a:spcPts val="4400"/>
              </a:lnSpc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Heading</a:t>
            </a:r>
            <a:br>
              <a:rPr lang="en-US"/>
            </a:br>
            <a:r>
              <a:rPr lang="en-US"/>
              <a:t>Subheading</a:t>
            </a:r>
            <a:endParaRPr lang="en-AU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FD994B-9688-97DF-254E-D090FDBF23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948" y="1930480"/>
            <a:ext cx="6944816" cy="3755946"/>
          </a:xfrm>
        </p:spPr>
        <p:txBody>
          <a:bodyPr>
            <a:normAutofit/>
          </a:bodyPr>
          <a:lstStyle>
            <a:lvl1pPr marL="0" indent="0" algn="l">
              <a:lnSpc>
                <a:spcPts val="2400"/>
              </a:lnSpc>
              <a:buNone/>
              <a:defRPr sz="28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Topic</a:t>
            </a:r>
          </a:p>
          <a:p>
            <a:r>
              <a:rPr lang="en-US"/>
              <a:t>Content</a:t>
            </a:r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AB4A6E-D8F8-07F8-ADCD-EE2874A328FC}"/>
              </a:ext>
            </a:extLst>
          </p:cNvPr>
          <p:cNvSpPr/>
          <p:nvPr userDrawn="1"/>
        </p:nvSpPr>
        <p:spPr>
          <a:xfrm>
            <a:off x="0" y="5876519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D439D91-B6D0-6CC7-E61C-278E4A9198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93B7CE8-C275-A5B0-5D6D-615C9FECB0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3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Image Flag - St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35" name="Flowchart: Off-page Connector 34">
            <a:extLst>
              <a:ext uri="{FF2B5EF4-FFF2-40B4-BE49-F238E27FC236}">
                <a16:creationId xmlns:a16="http://schemas.microsoft.com/office/drawing/2014/main" id="{664218CC-6ED8-9DA3-FE49-328BCC56D89C}"/>
              </a:ext>
            </a:extLst>
          </p:cNvPr>
          <p:cNvSpPr/>
          <p:nvPr userDrawn="1"/>
        </p:nvSpPr>
        <p:spPr>
          <a:xfrm rot="16200000">
            <a:off x="-739858" y="739859"/>
            <a:ext cx="5867401" cy="4387681"/>
          </a:xfrm>
          <a:prstGeom prst="flowChartOffpageConnector">
            <a:avLst/>
          </a:prstGeom>
          <a:solidFill>
            <a:schemeClr val="tx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7E1DB9-2E04-2E94-FBE3-58EC5C482C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-3"/>
            <a:ext cx="4172034" cy="5867401"/>
          </a:xfrm>
          <a:custGeom>
            <a:avLst/>
            <a:gdLst>
              <a:gd name="connsiteX0" fmla="*/ 0 w 4172034"/>
              <a:gd name="connsiteY0" fmla="*/ 0 h 5867401"/>
              <a:gd name="connsiteX1" fmla="*/ 3268978 w 4172034"/>
              <a:gd name="connsiteY1" fmla="*/ 0 h 5867401"/>
              <a:gd name="connsiteX2" fmla="*/ 4172034 w 4172034"/>
              <a:gd name="connsiteY2" fmla="*/ 2933700 h 5867401"/>
              <a:gd name="connsiteX3" fmla="*/ 3268978 w 4172034"/>
              <a:gd name="connsiteY3" fmla="*/ 5867401 h 5867401"/>
              <a:gd name="connsiteX4" fmla="*/ 0 w 4172034"/>
              <a:gd name="connsiteY4" fmla="*/ 5867401 h 58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2034" h="5867401">
                <a:moveTo>
                  <a:pt x="0" y="0"/>
                </a:moveTo>
                <a:lnTo>
                  <a:pt x="3268978" y="0"/>
                </a:lnTo>
                <a:lnTo>
                  <a:pt x="4172034" y="2933700"/>
                </a:lnTo>
                <a:lnTo>
                  <a:pt x="3268978" y="5867401"/>
                </a:lnTo>
                <a:lnTo>
                  <a:pt x="0" y="5867401"/>
                </a:lnTo>
                <a:close/>
              </a:path>
            </a:pathLst>
          </a:custGeom>
          <a:pattFill prst="pct30">
            <a:fgClr>
              <a:schemeClr val="tx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8472D8-DDB8-D0DE-ABC2-89769D4012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5709C44-DA9C-DFF2-FB6B-7F79D81245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9BC80A7-4BF7-0A9B-EEAC-F6D13FF61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848" y="1645920"/>
            <a:ext cx="7289799" cy="40786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4D70CD7-F5CE-87CA-203B-A3EE3126B6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4849" y="523034"/>
            <a:ext cx="7289800" cy="990599"/>
          </a:xfrm>
        </p:spPr>
        <p:txBody>
          <a:bodyPr>
            <a:normAutofit/>
          </a:bodyPr>
          <a:lstStyle>
            <a:lvl1pPr>
              <a:defRPr lang="en-AU" sz="44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947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Image Flag - Zir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2"/>
              </a:solidFill>
              <a:latin typeface="aktiv-grotesk"/>
            </a:endParaRPr>
          </a:p>
        </p:txBody>
      </p:sp>
      <p:sp>
        <p:nvSpPr>
          <p:cNvPr id="35" name="Flowchart: Off-page Connector 34">
            <a:extLst>
              <a:ext uri="{FF2B5EF4-FFF2-40B4-BE49-F238E27FC236}">
                <a16:creationId xmlns:a16="http://schemas.microsoft.com/office/drawing/2014/main" id="{664218CC-6ED8-9DA3-FE49-328BCC56D89C}"/>
              </a:ext>
            </a:extLst>
          </p:cNvPr>
          <p:cNvSpPr/>
          <p:nvPr userDrawn="1"/>
        </p:nvSpPr>
        <p:spPr>
          <a:xfrm rot="16200000">
            <a:off x="-739858" y="739859"/>
            <a:ext cx="5867401" cy="4387681"/>
          </a:xfrm>
          <a:prstGeom prst="flowChartOffpageConnector">
            <a:avLst/>
          </a:prstGeom>
          <a:solidFill>
            <a:srgbClr val="A64B2C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7E1DB9-2E04-2E94-FBE3-58EC5C482C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-3"/>
            <a:ext cx="4172034" cy="5867401"/>
          </a:xfrm>
          <a:custGeom>
            <a:avLst/>
            <a:gdLst>
              <a:gd name="connsiteX0" fmla="*/ 0 w 4172034"/>
              <a:gd name="connsiteY0" fmla="*/ 0 h 5867401"/>
              <a:gd name="connsiteX1" fmla="*/ 3268978 w 4172034"/>
              <a:gd name="connsiteY1" fmla="*/ 0 h 5867401"/>
              <a:gd name="connsiteX2" fmla="*/ 4172034 w 4172034"/>
              <a:gd name="connsiteY2" fmla="*/ 2933700 h 5867401"/>
              <a:gd name="connsiteX3" fmla="*/ 3268978 w 4172034"/>
              <a:gd name="connsiteY3" fmla="*/ 5867401 h 5867401"/>
              <a:gd name="connsiteX4" fmla="*/ 0 w 4172034"/>
              <a:gd name="connsiteY4" fmla="*/ 5867401 h 58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2034" h="5867401">
                <a:moveTo>
                  <a:pt x="0" y="0"/>
                </a:moveTo>
                <a:lnTo>
                  <a:pt x="3268978" y="0"/>
                </a:lnTo>
                <a:lnTo>
                  <a:pt x="4172034" y="2933700"/>
                </a:lnTo>
                <a:lnTo>
                  <a:pt x="3268978" y="5867401"/>
                </a:lnTo>
                <a:lnTo>
                  <a:pt x="0" y="5867401"/>
                </a:lnTo>
                <a:close/>
              </a:path>
            </a:pathLst>
          </a:custGeom>
          <a:pattFill prst="pct30">
            <a:fgClr>
              <a:schemeClr val="tx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50A03745-3CA1-5D52-E28D-5AB38F45B0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E179C6A-5CA2-E83C-3EE6-B315F9B7FA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846D5E4-49C6-8742-DD29-D57E9E2BF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848" y="1645920"/>
            <a:ext cx="7289799" cy="40786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BCF4231-B0F3-2AB1-4E57-3B16D3F782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4849" y="523034"/>
            <a:ext cx="7289800" cy="990599"/>
          </a:xfrm>
        </p:spPr>
        <p:txBody>
          <a:bodyPr>
            <a:normAutofit/>
          </a:bodyPr>
          <a:lstStyle>
            <a:lvl1pPr>
              <a:defRPr lang="en-AU" sz="44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77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A103DD-DDE4-0CE5-E307-BA8891374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97621"/>
            <a:ext cx="10515600" cy="481014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BE95B-A383-251F-6E3D-363D9FC01C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575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1BB580-8C6A-C7B0-3AE8-6A156F0FF9DA}"/>
              </a:ext>
            </a:extLst>
          </p:cNvPr>
          <p:cNvSpPr txBox="1"/>
          <p:nvPr userDrawn="1"/>
        </p:nvSpPr>
        <p:spPr>
          <a:xfrm>
            <a:off x="10144125" y="5592689"/>
            <a:ext cx="2047875" cy="246221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1000">
                <a:solidFill>
                  <a:schemeClr val="bg1"/>
                </a:solidFill>
                <a:latin typeface="aktiv-grotesk"/>
              </a:rPr>
              <a:t>Jacinth-Ambrosia, South </a:t>
            </a:r>
            <a:r>
              <a:rPr lang="en-AU" sz="1000">
                <a:solidFill>
                  <a:schemeClr val="bg1"/>
                </a:solidFill>
                <a:latin typeface="+mn-lt"/>
              </a:rPr>
              <a:t>Australia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FE824F-F033-C380-A82F-379A1238E0FA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1F7B08-74E0-CCD3-8C78-BA550B591A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9549" y="5943055"/>
            <a:ext cx="1154604" cy="8082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BF75B5-A588-59FE-3548-58574652BD77}"/>
              </a:ext>
            </a:extLst>
          </p:cNvPr>
          <p:cNvSpPr txBox="1"/>
          <p:nvPr userDrawn="1"/>
        </p:nvSpPr>
        <p:spPr>
          <a:xfrm>
            <a:off x="172374" y="6012614"/>
            <a:ext cx="39375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>
                <a:solidFill>
                  <a:schemeClr val="bg2"/>
                </a:solidFill>
              </a:rPr>
              <a:t>OUR PURPOSE</a:t>
            </a:r>
          </a:p>
          <a:p>
            <a:pPr algn="l"/>
            <a:r>
              <a:rPr lang="en-US" sz="2400" b="1">
                <a:solidFill>
                  <a:schemeClr val="bg2"/>
                </a:solidFill>
                <a:latin typeface="+mn-lt"/>
              </a:rPr>
              <a:t>DELIVER SUSTAINABLE VALUE</a:t>
            </a:r>
            <a:endParaRPr lang="en-AU" sz="24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781475-47AA-527B-8C34-78E605B1DD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487488"/>
            <a:ext cx="5466286" cy="2713037"/>
          </a:xfrm>
          <a:solidFill>
            <a:schemeClr val="tx2">
              <a:alpha val="40000"/>
            </a:schemeClr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179388" lvl="1" indent="0">
              <a:buNone/>
            </a:pPr>
            <a:r>
              <a:rPr lang="en-US" sz="4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</a:p>
          <a:p>
            <a:pPr marL="179388" lvl="1" indent="0">
              <a:buNone/>
            </a:pP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endParaRPr lang="en-US" sz="4400" b="1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9388" lvl="1" indent="0">
              <a:buNone/>
            </a:pPr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Name, Title</a:t>
            </a:r>
          </a:p>
          <a:p>
            <a:pPr marL="179388" lvl="1" indent="0">
              <a:buNone/>
            </a:pPr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 Month Year</a:t>
            </a:r>
          </a:p>
          <a:p>
            <a:pPr lvl="4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8628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Image Flag - Iluk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97BF20A5-AE3C-F0EC-3B22-9016E6D781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Flowchart: Off-page Connector 60">
            <a:extLst>
              <a:ext uri="{FF2B5EF4-FFF2-40B4-BE49-F238E27FC236}">
                <a16:creationId xmlns:a16="http://schemas.microsoft.com/office/drawing/2014/main" id="{43E82D9F-97A0-A031-9931-FB0D1625CA3F}"/>
              </a:ext>
            </a:extLst>
          </p:cNvPr>
          <p:cNvSpPr/>
          <p:nvPr userDrawn="1"/>
        </p:nvSpPr>
        <p:spPr>
          <a:xfrm rot="16200000">
            <a:off x="-739858" y="739859"/>
            <a:ext cx="5867401" cy="4387681"/>
          </a:xfrm>
          <a:prstGeom prst="flowChartOffpageConnector">
            <a:avLst/>
          </a:prstGeom>
          <a:solidFill>
            <a:schemeClr val="accent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62" name="Picture Placeholder 6">
            <a:extLst>
              <a:ext uri="{FF2B5EF4-FFF2-40B4-BE49-F238E27FC236}">
                <a16:creationId xmlns:a16="http://schemas.microsoft.com/office/drawing/2014/main" id="{0422A312-EBE5-3F9C-C3EC-0C91C9BB7F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-3"/>
            <a:ext cx="4172034" cy="5867401"/>
          </a:xfrm>
          <a:custGeom>
            <a:avLst/>
            <a:gdLst>
              <a:gd name="connsiteX0" fmla="*/ 0 w 4172034"/>
              <a:gd name="connsiteY0" fmla="*/ 0 h 5867401"/>
              <a:gd name="connsiteX1" fmla="*/ 3268978 w 4172034"/>
              <a:gd name="connsiteY1" fmla="*/ 0 h 5867401"/>
              <a:gd name="connsiteX2" fmla="*/ 4172034 w 4172034"/>
              <a:gd name="connsiteY2" fmla="*/ 2933700 h 5867401"/>
              <a:gd name="connsiteX3" fmla="*/ 3268978 w 4172034"/>
              <a:gd name="connsiteY3" fmla="*/ 5867401 h 5867401"/>
              <a:gd name="connsiteX4" fmla="*/ 0 w 4172034"/>
              <a:gd name="connsiteY4" fmla="*/ 5867401 h 58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2034" h="5867401">
                <a:moveTo>
                  <a:pt x="0" y="0"/>
                </a:moveTo>
                <a:lnTo>
                  <a:pt x="3268978" y="0"/>
                </a:lnTo>
                <a:lnTo>
                  <a:pt x="4172034" y="2933700"/>
                </a:lnTo>
                <a:lnTo>
                  <a:pt x="3268978" y="5867401"/>
                </a:lnTo>
                <a:lnTo>
                  <a:pt x="0" y="5867401"/>
                </a:lnTo>
                <a:close/>
              </a:path>
            </a:pathLst>
          </a:custGeom>
          <a:pattFill prst="pct30">
            <a:fgClr>
              <a:schemeClr val="tx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33A1663-B5AF-F677-3E22-52FBEAC8F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F1661AF-675B-75B0-DADA-EBFCEDF47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848" y="1645920"/>
            <a:ext cx="7289799" cy="40786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09F0ECF5-AC9F-1DDE-B85F-0555C9E69F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4849" y="523034"/>
            <a:ext cx="7289800" cy="990599"/>
          </a:xfrm>
        </p:spPr>
        <p:txBody>
          <a:bodyPr>
            <a:normAutofit/>
          </a:bodyPr>
          <a:lstStyle>
            <a:lvl1pPr>
              <a:defRPr lang="en-AU" sz="44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760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Image Flag - Iluk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97BF20A5-AE3C-F0EC-3B22-9016E6D781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Flowchart: Off-page Connector 60">
            <a:extLst>
              <a:ext uri="{FF2B5EF4-FFF2-40B4-BE49-F238E27FC236}">
                <a16:creationId xmlns:a16="http://schemas.microsoft.com/office/drawing/2014/main" id="{43E82D9F-97A0-A031-9931-FB0D1625CA3F}"/>
              </a:ext>
            </a:extLst>
          </p:cNvPr>
          <p:cNvSpPr/>
          <p:nvPr userDrawn="1"/>
        </p:nvSpPr>
        <p:spPr>
          <a:xfrm rot="16200000">
            <a:off x="-739858" y="739859"/>
            <a:ext cx="5867401" cy="4387681"/>
          </a:xfrm>
          <a:prstGeom prst="flowChartOffpageConnector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62" name="Picture Placeholder 6">
            <a:extLst>
              <a:ext uri="{FF2B5EF4-FFF2-40B4-BE49-F238E27FC236}">
                <a16:creationId xmlns:a16="http://schemas.microsoft.com/office/drawing/2014/main" id="{0422A312-EBE5-3F9C-C3EC-0C91C9BB7F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-3"/>
            <a:ext cx="4172034" cy="5867401"/>
          </a:xfrm>
          <a:custGeom>
            <a:avLst/>
            <a:gdLst>
              <a:gd name="connsiteX0" fmla="*/ 0 w 4172034"/>
              <a:gd name="connsiteY0" fmla="*/ 0 h 5867401"/>
              <a:gd name="connsiteX1" fmla="*/ 3268978 w 4172034"/>
              <a:gd name="connsiteY1" fmla="*/ 0 h 5867401"/>
              <a:gd name="connsiteX2" fmla="*/ 4172034 w 4172034"/>
              <a:gd name="connsiteY2" fmla="*/ 2933700 h 5867401"/>
              <a:gd name="connsiteX3" fmla="*/ 3268978 w 4172034"/>
              <a:gd name="connsiteY3" fmla="*/ 5867401 h 5867401"/>
              <a:gd name="connsiteX4" fmla="*/ 0 w 4172034"/>
              <a:gd name="connsiteY4" fmla="*/ 5867401 h 586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2034" h="5867401">
                <a:moveTo>
                  <a:pt x="0" y="0"/>
                </a:moveTo>
                <a:lnTo>
                  <a:pt x="3268978" y="0"/>
                </a:lnTo>
                <a:lnTo>
                  <a:pt x="4172034" y="2933700"/>
                </a:lnTo>
                <a:lnTo>
                  <a:pt x="3268978" y="5867401"/>
                </a:lnTo>
                <a:lnTo>
                  <a:pt x="0" y="5867401"/>
                </a:lnTo>
                <a:close/>
              </a:path>
            </a:pathLst>
          </a:custGeom>
          <a:pattFill prst="pct30">
            <a:fgClr>
              <a:schemeClr val="tx2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F16621-78D0-EB1F-DDA2-61DBD6363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EE7B7DE-7C3B-FA6D-5CC0-17CE46516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848" y="1645920"/>
            <a:ext cx="7289799" cy="40786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6203287A-9B04-A78F-8775-22D5221F3C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4849" y="523034"/>
            <a:ext cx="7289800" cy="990599"/>
          </a:xfrm>
        </p:spPr>
        <p:txBody>
          <a:bodyPr>
            <a:normAutofit/>
          </a:bodyPr>
          <a:lstStyle>
            <a:lvl1pPr>
              <a:defRPr lang="en-AU" sz="44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883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- Cata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A103DD-DDE4-0CE5-E307-BA8891374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97621"/>
            <a:ext cx="10515600" cy="481014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BE95B-A383-251F-6E3D-363D9FC01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9486" y="-32174"/>
            <a:ext cx="5602514" cy="5939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1BB580-8C6A-C7B0-3AE8-6A156F0FF9DA}"/>
              </a:ext>
            </a:extLst>
          </p:cNvPr>
          <p:cNvSpPr txBox="1"/>
          <p:nvPr userDrawn="1"/>
        </p:nvSpPr>
        <p:spPr>
          <a:xfrm>
            <a:off x="10522857" y="5592689"/>
            <a:ext cx="1669143" cy="246221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1000">
                <a:solidFill>
                  <a:schemeClr val="bg1"/>
                </a:solidFill>
                <a:latin typeface="aktiv-grotesk"/>
              </a:rPr>
              <a:t>Cataby, Western </a:t>
            </a:r>
            <a:r>
              <a:rPr lang="en-AU" sz="1000">
                <a:solidFill>
                  <a:schemeClr val="bg1"/>
                </a:solidFill>
                <a:latin typeface="+mn-lt"/>
              </a:rPr>
              <a:t>Australia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FE824F-F033-C380-A82F-379A1238E0FA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1F7B08-74E0-CCD3-8C78-BA550B591A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9549" y="5943055"/>
            <a:ext cx="1154604" cy="8082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BF75B5-A588-59FE-3548-58574652BD77}"/>
              </a:ext>
            </a:extLst>
          </p:cNvPr>
          <p:cNvSpPr txBox="1"/>
          <p:nvPr userDrawn="1"/>
        </p:nvSpPr>
        <p:spPr>
          <a:xfrm>
            <a:off x="172374" y="6012614"/>
            <a:ext cx="39375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>
                <a:solidFill>
                  <a:schemeClr val="bg2"/>
                </a:solidFill>
              </a:rPr>
              <a:t>OUR PURPOSE</a:t>
            </a:r>
          </a:p>
          <a:p>
            <a:pPr algn="l"/>
            <a:r>
              <a:rPr lang="en-US" sz="2400" b="1">
                <a:solidFill>
                  <a:schemeClr val="bg2"/>
                </a:solidFill>
                <a:latin typeface="+mn-lt"/>
              </a:rPr>
              <a:t>DELIVER SUSTAINABLE VALUE</a:t>
            </a:r>
            <a:endParaRPr lang="en-AU" sz="24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B3AF31B8-705B-A179-E09F-58DB17A22CB9}"/>
              </a:ext>
            </a:extLst>
          </p:cNvPr>
          <p:cNvSpPr/>
          <p:nvPr userDrawn="1"/>
        </p:nvSpPr>
        <p:spPr>
          <a:xfrm rot="16200000">
            <a:off x="4522797" y="-886331"/>
            <a:ext cx="5895974" cy="7611485"/>
          </a:xfrm>
          <a:prstGeom prst="flowChartOffpageConnector">
            <a:avLst/>
          </a:prstGeom>
          <a:solidFill>
            <a:schemeClr val="accent2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6" name="Flowchart: Off-page Connector 5">
            <a:extLst>
              <a:ext uri="{FF2B5EF4-FFF2-40B4-BE49-F238E27FC236}">
                <a16:creationId xmlns:a16="http://schemas.microsoft.com/office/drawing/2014/main" id="{5059C66C-5B93-7379-4CB9-511C94D1DD15}"/>
              </a:ext>
            </a:extLst>
          </p:cNvPr>
          <p:cNvSpPr/>
          <p:nvPr userDrawn="1"/>
        </p:nvSpPr>
        <p:spPr>
          <a:xfrm rot="16200000">
            <a:off x="2573909" y="-2612094"/>
            <a:ext cx="5916024" cy="1108187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33"/>
              <a:gd name="connsiteY0" fmla="*/ 287 h 10000"/>
              <a:gd name="connsiteX1" fmla="*/ 10033 w 10033"/>
              <a:gd name="connsiteY1" fmla="*/ 0 h 10000"/>
              <a:gd name="connsiteX2" fmla="*/ 10033 w 10033"/>
              <a:gd name="connsiteY2" fmla="*/ 8000 h 10000"/>
              <a:gd name="connsiteX3" fmla="*/ 5033 w 10033"/>
              <a:gd name="connsiteY3" fmla="*/ 10000 h 10000"/>
              <a:gd name="connsiteX4" fmla="*/ 33 w 10033"/>
              <a:gd name="connsiteY4" fmla="*/ 8000 h 10000"/>
              <a:gd name="connsiteX5" fmla="*/ 0 w 10033"/>
              <a:gd name="connsiteY5" fmla="*/ 287 h 10000"/>
              <a:gd name="connsiteX0" fmla="*/ 0 w 10033"/>
              <a:gd name="connsiteY0" fmla="*/ 0 h 9713"/>
              <a:gd name="connsiteX1" fmla="*/ 10017 w 10033"/>
              <a:gd name="connsiteY1" fmla="*/ 228 h 9713"/>
              <a:gd name="connsiteX2" fmla="*/ 10033 w 10033"/>
              <a:gd name="connsiteY2" fmla="*/ 7713 h 9713"/>
              <a:gd name="connsiteX3" fmla="*/ 5033 w 10033"/>
              <a:gd name="connsiteY3" fmla="*/ 9713 h 9713"/>
              <a:gd name="connsiteX4" fmla="*/ 33 w 10033"/>
              <a:gd name="connsiteY4" fmla="*/ 7713 h 9713"/>
              <a:gd name="connsiteX5" fmla="*/ 0 w 10033"/>
              <a:gd name="connsiteY5" fmla="*/ 0 h 9713"/>
              <a:gd name="connsiteX0" fmla="*/ 0 w 10001"/>
              <a:gd name="connsiteY0" fmla="*/ 48 h 10048"/>
              <a:gd name="connsiteX1" fmla="*/ 10000 w 10001"/>
              <a:gd name="connsiteY1" fmla="*/ 0 h 10048"/>
              <a:gd name="connsiteX2" fmla="*/ 10000 w 10001"/>
              <a:gd name="connsiteY2" fmla="*/ 7989 h 10048"/>
              <a:gd name="connsiteX3" fmla="*/ 5016 w 10001"/>
              <a:gd name="connsiteY3" fmla="*/ 10048 h 10048"/>
              <a:gd name="connsiteX4" fmla="*/ 33 w 10001"/>
              <a:gd name="connsiteY4" fmla="*/ 7989 h 10048"/>
              <a:gd name="connsiteX5" fmla="*/ 0 w 10001"/>
              <a:gd name="connsiteY5" fmla="*/ 48 h 10048"/>
              <a:gd name="connsiteX0" fmla="*/ 0 w 10001"/>
              <a:gd name="connsiteY0" fmla="*/ 0 h 10049"/>
              <a:gd name="connsiteX1" fmla="*/ 10000 w 10001"/>
              <a:gd name="connsiteY1" fmla="*/ 1 h 10049"/>
              <a:gd name="connsiteX2" fmla="*/ 10000 w 10001"/>
              <a:gd name="connsiteY2" fmla="*/ 7990 h 10049"/>
              <a:gd name="connsiteX3" fmla="*/ 5016 w 10001"/>
              <a:gd name="connsiteY3" fmla="*/ 10049 h 10049"/>
              <a:gd name="connsiteX4" fmla="*/ 33 w 10001"/>
              <a:gd name="connsiteY4" fmla="*/ 7990 h 10049"/>
              <a:gd name="connsiteX5" fmla="*/ 0 w 10001"/>
              <a:gd name="connsiteY5" fmla="*/ 0 h 10049"/>
              <a:gd name="connsiteX0" fmla="*/ 0 w 10000"/>
              <a:gd name="connsiteY0" fmla="*/ 4972 h 15021"/>
              <a:gd name="connsiteX1" fmla="*/ 9957 w 10000"/>
              <a:gd name="connsiteY1" fmla="*/ 0 h 15021"/>
              <a:gd name="connsiteX2" fmla="*/ 10000 w 10000"/>
              <a:gd name="connsiteY2" fmla="*/ 12962 h 15021"/>
              <a:gd name="connsiteX3" fmla="*/ 5016 w 10000"/>
              <a:gd name="connsiteY3" fmla="*/ 15021 h 15021"/>
              <a:gd name="connsiteX4" fmla="*/ 33 w 10000"/>
              <a:gd name="connsiteY4" fmla="*/ 12962 h 15021"/>
              <a:gd name="connsiteX5" fmla="*/ 0 w 10000"/>
              <a:gd name="connsiteY5" fmla="*/ 4972 h 15021"/>
              <a:gd name="connsiteX0" fmla="*/ 0 w 10000"/>
              <a:gd name="connsiteY0" fmla="*/ 0 h 15022"/>
              <a:gd name="connsiteX1" fmla="*/ 9957 w 10000"/>
              <a:gd name="connsiteY1" fmla="*/ 1 h 15022"/>
              <a:gd name="connsiteX2" fmla="*/ 10000 w 10000"/>
              <a:gd name="connsiteY2" fmla="*/ 12963 h 15022"/>
              <a:gd name="connsiteX3" fmla="*/ 5016 w 10000"/>
              <a:gd name="connsiteY3" fmla="*/ 15022 h 15022"/>
              <a:gd name="connsiteX4" fmla="*/ 33 w 10000"/>
              <a:gd name="connsiteY4" fmla="*/ 12963 h 15022"/>
              <a:gd name="connsiteX5" fmla="*/ 0 w 10000"/>
              <a:gd name="connsiteY5" fmla="*/ 0 h 15022"/>
              <a:gd name="connsiteX0" fmla="*/ 0 w 10001"/>
              <a:gd name="connsiteY0" fmla="*/ 11 h 15033"/>
              <a:gd name="connsiteX1" fmla="*/ 10000 w 10001"/>
              <a:gd name="connsiteY1" fmla="*/ 0 h 15033"/>
              <a:gd name="connsiteX2" fmla="*/ 10000 w 10001"/>
              <a:gd name="connsiteY2" fmla="*/ 12974 h 15033"/>
              <a:gd name="connsiteX3" fmla="*/ 5016 w 10001"/>
              <a:gd name="connsiteY3" fmla="*/ 15033 h 15033"/>
              <a:gd name="connsiteX4" fmla="*/ 33 w 10001"/>
              <a:gd name="connsiteY4" fmla="*/ 12974 h 15033"/>
              <a:gd name="connsiteX5" fmla="*/ 0 w 10001"/>
              <a:gd name="connsiteY5" fmla="*/ 11 h 1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" h="15033">
                <a:moveTo>
                  <a:pt x="0" y="11"/>
                </a:moveTo>
                <a:lnTo>
                  <a:pt x="10000" y="0"/>
                </a:lnTo>
                <a:cubicBezTo>
                  <a:pt x="10005" y="2568"/>
                  <a:pt x="9995" y="10405"/>
                  <a:pt x="10000" y="12974"/>
                </a:cubicBezTo>
                <a:lnTo>
                  <a:pt x="5016" y="15033"/>
                </a:lnTo>
                <a:lnTo>
                  <a:pt x="33" y="12974"/>
                </a:lnTo>
                <a:cubicBezTo>
                  <a:pt x="22" y="10311"/>
                  <a:pt x="11" y="2674"/>
                  <a:pt x="0" y="11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n>
                  <a:noFill/>
                </a:ln>
              </a:rPr>
              <a:t> </a:t>
            </a:r>
            <a:endParaRPr lang="en-AU" sz="2000" b="1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48941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- Cata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A103DD-DDE4-0CE5-E307-BA8891374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97621"/>
            <a:ext cx="10515600" cy="481014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BE95B-A383-251F-6E3D-363D9FC01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7098" y="-32174"/>
            <a:ext cx="8084902" cy="5939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1BB580-8C6A-C7B0-3AE8-6A156F0FF9DA}"/>
              </a:ext>
            </a:extLst>
          </p:cNvPr>
          <p:cNvSpPr txBox="1"/>
          <p:nvPr userDrawn="1"/>
        </p:nvSpPr>
        <p:spPr>
          <a:xfrm>
            <a:off x="10130971" y="5592689"/>
            <a:ext cx="2061029" cy="246221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1000">
                <a:solidFill>
                  <a:schemeClr val="bg1"/>
                </a:solidFill>
                <a:latin typeface="aktiv-grotesk"/>
              </a:rPr>
              <a:t>North Capel, Western </a:t>
            </a:r>
            <a:r>
              <a:rPr lang="en-AU" sz="1000">
                <a:solidFill>
                  <a:schemeClr val="bg1"/>
                </a:solidFill>
                <a:latin typeface="+mn-lt"/>
              </a:rPr>
              <a:t>Australia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FE824F-F033-C380-A82F-379A1238E0FA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1F7B08-74E0-CCD3-8C78-BA550B591A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9549" y="5943055"/>
            <a:ext cx="1154604" cy="8082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BF75B5-A588-59FE-3548-58574652BD77}"/>
              </a:ext>
            </a:extLst>
          </p:cNvPr>
          <p:cNvSpPr txBox="1"/>
          <p:nvPr userDrawn="1"/>
        </p:nvSpPr>
        <p:spPr>
          <a:xfrm>
            <a:off x="172374" y="6012614"/>
            <a:ext cx="39375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>
                <a:solidFill>
                  <a:schemeClr val="bg2"/>
                </a:solidFill>
              </a:rPr>
              <a:t>OUR PURPOSE</a:t>
            </a:r>
          </a:p>
          <a:p>
            <a:pPr algn="l"/>
            <a:r>
              <a:rPr lang="en-US" sz="2400" b="1">
                <a:solidFill>
                  <a:schemeClr val="bg2"/>
                </a:solidFill>
                <a:latin typeface="+mn-lt"/>
              </a:rPr>
              <a:t>DELIVER SUSTAINABLE VALUE</a:t>
            </a:r>
            <a:endParaRPr lang="en-AU" sz="24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B3AF31B8-705B-A179-E09F-58DB17A22CB9}"/>
              </a:ext>
            </a:extLst>
          </p:cNvPr>
          <p:cNvSpPr/>
          <p:nvPr userDrawn="1"/>
        </p:nvSpPr>
        <p:spPr>
          <a:xfrm rot="16200000">
            <a:off x="4522797" y="-886331"/>
            <a:ext cx="5895974" cy="7611485"/>
          </a:xfrm>
          <a:prstGeom prst="flowChartOffpageConnector">
            <a:avLst/>
          </a:prstGeom>
          <a:solidFill>
            <a:schemeClr val="accent5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6" name="Flowchart: Off-page Connector 5">
            <a:extLst>
              <a:ext uri="{FF2B5EF4-FFF2-40B4-BE49-F238E27FC236}">
                <a16:creationId xmlns:a16="http://schemas.microsoft.com/office/drawing/2014/main" id="{5059C66C-5B93-7379-4CB9-511C94D1DD15}"/>
              </a:ext>
            </a:extLst>
          </p:cNvPr>
          <p:cNvSpPr/>
          <p:nvPr userDrawn="1"/>
        </p:nvSpPr>
        <p:spPr>
          <a:xfrm rot="16200000">
            <a:off x="2573909" y="-2612094"/>
            <a:ext cx="5916024" cy="1108187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33"/>
              <a:gd name="connsiteY0" fmla="*/ 287 h 10000"/>
              <a:gd name="connsiteX1" fmla="*/ 10033 w 10033"/>
              <a:gd name="connsiteY1" fmla="*/ 0 h 10000"/>
              <a:gd name="connsiteX2" fmla="*/ 10033 w 10033"/>
              <a:gd name="connsiteY2" fmla="*/ 8000 h 10000"/>
              <a:gd name="connsiteX3" fmla="*/ 5033 w 10033"/>
              <a:gd name="connsiteY3" fmla="*/ 10000 h 10000"/>
              <a:gd name="connsiteX4" fmla="*/ 33 w 10033"/>
              <a:gd name="connsiteY4" fmla="*/ 8000 h 10000"/>
              <a:gd name="connsiteX5" fmla="*/ 0 w 10033"/>
              <a:gd name="connsiteY5" fmla="*/ 287 h 10000"/>
              <a:gd name="connsiteX0" fmla="*/ 0 w 10033"/>
              <a:gd name="connsiteY0" fmla="*/ 0 h 9713"/>
              <a:gd name="connsiteX1" fmla="*/ 10017 w 10033"/>
              <a:gd name="connsiteY1" fmla="*/ 228 h 9713"/>
              <a:gd name="connsiteX2" fmla="*/ 10033 w 10033"/>
              <a:gd name="connsiteY2" fmla="*/ 7713 h 9713"/>
              <a:gd name="connsiteX3" fmla="*/ 5033 w 10033"/>
              <a:gd name="connsiteY3" fmla="*/ 9713 h 9713"/>
              <a:gd name="connsiteX4" fmla="*/ 33 w 10033"/>
              <a:gd name="connsiteY4" fmla="*/ 7713 h 9713"/>
              <a:gd name="connsiteX5" fmla="*/ 0 w 10033"/>
              <a:gd name="connsiteY5" fmla="*/ 0 h 9713"/>
              <a:gd name="connsiteX0" fmla="*/ 0 w 10001"/>
              <a:gd name="connsiteY0" fmla="*/ 48 h 10048"/>
              <a:gd name="connsiteX1" fmla="*/ 10000 w 10001"/>
              <a:gd name="connsiteY1" fmla="*/ 0 h 10048"/>
              <a:gd name="connsiteX2" fmla="*/ 10000 w 10001"/>
              <a:gd name="connsiteY2" fmla="*/ 7989 h 10048"/>
              <a:gd name="connsiteX3" fmla="*/ 5016 w 10001"/>
              <a:gd name="connsiteY3" fmla="*/ 10048 h 10048"/>
              <a:gd name="connsiteX4" fmla="*/ 33 w 10001"/>
              <a:gd name="connsiteY4" fmla="*/ 7989 h 10048"/>
              <a:gd name="connsiteX5" fmla="*/ 0 w 10001"/>
              <a:gd name="connsiteY5" fmla="*/ 48 h 10048"/>
              <a:gd name="connsiteX0" fmla="*/ 0 w 10001"/>
              <a:gd name="connsiteY0" fmla="*/ 0 h 10049"/>
              <a:gd name="connsiteX1" fmla="*/ 10000 w 10001"/>
              <a:gd name="connsiteY1" fmla="*/ 1 h 10049"/>
              <a:gd name="connsiteX2" fmla="*/ 10000 w 10001"/>
              <a:gd name="connsiteY2" fmla="*/ 7990 h 10049"/>
              <a:gd name="connsiteX3" fmla="*/ 5016 w 10001"/>
              <a:gd name="connsiteY3" fmla="*/ 10049 h 10049"/>
              <a:gd name="connsiteX4" fmla="*/ 33 w 10001"/>
              <a:gd name="connsiteY4" fmla="*/ 7990 h 10049"/>
              <a:gd name="connsiteX5" fmla="*/ 0 w 10001"/>
              <a:gd name="connsiteY5" fmla="*/ 0 h 10049"/>
              <a:gd name="connsiteX0" fmla="*/ 0 w 10000"/>
              <a:gd name="connsiteY0" fmla="*/ 4972 h 15021"/>
              <a:gd name="connsiteX1" fmla="*/ 9957 w 10000"/>
              <a:gd name="connsiteY1" fmla="*/ 0 h 15021"/>
              <a:gd name="connsiteX2" fmla="*/ 10000 w 10000"/>
              <a:gd name="connsiteY2" fmla="*/ 12962 h 15021"/>
              <a:gd name="connsiteX3" fmla="*/ 5016 w 10000"/>
              <a:gd name="connsiteY3" fmla="*/ 15021 h 15021"/>
              <a:gd name="connsiteX4" fmla="*/ 33 w 10000"/>
              <a:gd name="connsiteY4" fmla="*/ 12962 h 15021"/>
              <a:gd name="connsiteX5" fmla="*/ 0 w 10000"/>
              <a:gd name="connsiteY5" fmla="*/ 4972 h 15021"/>
              <a:gd name="connsiteX0" fmla="*/ 0 w 10000"/>
              <a:gd name="connsiteY0" fmla="*/ 0 h 15022"/>
              <a:gd name="connsiteX1" fmla="*/ 9957 w 10000"/>
              <a:gd name="connsiteY1" fmla="*/ 1 h 15022"/>
              <a:gd name="connsiteX2" fmla="*/ 10000 w 10000"/>
              <a:gd name="connsiteY2" fmla="*/ 12963 h 15022"/>
              <a:gd name="connsiteX3" fmla="*/ 5016 w 10000"/>
              <a:gd name="connsiteY3" fmla="*/ 15022 h 15022"/>
              <a:gd name="connsiteX4" fmla="*/ 33 w 10000"/>
              <a:gd name="connsiteY4" fmla="*/ 12963 h 15022"/>
              <a:gd name="connsiteX5" fmla="*/ 0 w 10000"/>
              <a:gd name="connsiteY5" fmla="*/ 0 h 15022"/>
              <a:gd name="connsiteX0" fmla="*/ 0 w 10001"/>
              <a:gd name="connsiteY0" fmla="*/ 11 h 15033"/>
              <a:gd name="connsiteX1" fmla="*/ 10000 w 10001"/>
              <a:gd name="connsiteY1" fmla="*/ 0 h 15033"/>
              <a:gd name="connsiteX2" fmla="*/ 10000 w 10001"/>
              <a:gd name="connsiteY2" fmla="*/ 12974 h 15033"/>
              <a:gd name="connsiteX3" fmla="*/ 5016 w 10001"/>
              <a:gd name="connsiteY3" fmla="*/ 15033 h 15033"/>
              <a:gd name="connsiteX4" fmla="*/ 33 w 10001"/>
              <a:gd name="connsiteY4" fmla="*/ 12974 h 15033"/>
              <a:gd name="connsiteX5" fmla="*/ 0 w 10001"/>
              <a:gd name="connsiteY5" fmla="*/ 11 h 1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" h="15033">
                <a:moveTo>
                  <a:pt x="0" y="11"/>
                </a:moveTo>
                <a:lnTo>
                  <a:pt x="10000" y="0"/>
                </a:lnTo>
                <a:cubicBezTo>
                  <a:pt x="10005" y="2568"/>
                  <a:pt x="9995" y="10405"/>
                  <a:pt x="10000" y="12974"/>
                </a:cubicBezTo>
                <a:lnTo>
                  <a:pt x="5016" y="15033"/>
                </a:lnTo>
                <a:lnTo>
                  <a:pt x="33" y="12974"/>
                </a:lnTo>
                <a:cubicBezTo>
                  <a:pt x="22" y="10311"/>
                  <a:pt x="11" y="2674"/>
                  <a:pt x="0" y="11"/>
                </a:cubicBezTo>
                <a:close/>
              </a:path>
            </a:pathLst>
          </a:custGeom>
          <a:solidFill>
            <a:schemeClr val="bg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n>
                  <a:noFill/>
                </a:ln>
              </a:rPr>
              <a:t> </a:t>
            </a:r>
            <a:endParaRPr lang="en-AU" sz="2000" b="1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84514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 - Iluka 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48A0-CED1-094C-4A23-8619366FE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49" y="365125"/>
            <a:ext cx="10865643" cy="865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7E21FD-3FF5-3F1B-0C6A-28C9F8A07A5F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FE1A3899-6D7E-F906-EDF1-A0131A766AE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51280590"/>
              </p:ext>
            </p:extLst>
          </p:nvPr>
        </p:nvGraphicFramePr>
        <p:xfrm>
          <a:off x="641350" y="1362442"/>
          <a:ext cx="10909299" cy="432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6433">
                  <a:extLst>
                    <a:ext uri="{9D8B030D-6E8A-4147-A177-3AD203B41FA5}">
                      <a16:colId xmlns:a16="http://schemas.microsoft.com/office/drawing/2014/main" val="4086456978"/>
                    </a:ext>
                  </a:extLst>
                </a:gridCol>
                <a:gridCol w="3636433">
                  <a:extLst>
                    <a:ext uri="{9D8B030D-6E8A-4147-A177-3AD203B41FA5}">
                      <a16:colId xmlns:a16="http://schemas.microsoft.com/office/drawing/2014/main" val="2574704488"/>
                    </a:ext>
                  </a:extLst>
                </a:gridCol>
                <a:gridCol w="3636433">
                  <a:extLst>
                    <a:ext uri="{9D8B030D-6E8A-4147-A177-3AD203B41FA5}">
                      <a16:colId xmlns:a16="http://schemas.microsoft.com/office/drawing/2014/main" val="2260809041"/>
                    </a:ext>
                  </a:extLst>
                </a:gridCol>
              </a:tblGrid>
              <a:tr h="750852">
                <a:tc>
                  <a:txBody>
                    <a:bodyPr/>
                    <a:lstStyle/>
                    <a:p>
                      <a:pPr algn="ctr"/>
                      <a:endParaRPr lang="en-AU" sz="1600" b="1">
                        <a:solidFill>
                          <a:schemeClr val="bg1"/>
                        </a:solidFill>
                        <a:latin typeface="aktiv-grotes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7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600" b="1">
                        <a:solidFill>
                          <a:schemeClr val="bg1"/>
                        </a:solidFill>
                        <a:latin typeface="aktiv-grotesk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1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1600" b="1">
                        <a:solidFill>
                          <a:schemeClr val="bg1"/>
                        </a:solidFill>
                        <a:latin typeface="aktiv-grotesk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5B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69959"/>
                  </a:ext>
                </a:extLst>
              </a:tr>
              <a:tr h="678942">
                <a:tc gridSpan="3">
                  <a:txBody>
                    <a:bodyPr/>
                    <a:lstStyle/>
                    <a:p>
                      <a:pPr algn="ctr"/>
                      <a:endParaRPr lang="en-AU" sz="1200" b="0">
                        <a:solidFill>
                          <a:srgbClr val="2C3945"/>
                        </a:solidFill>
                        <a:latin typeface="aktiv-grotesk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2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AU" sz="1600" b="1">
                        <a:solidFill>
                          <a:schemeClr val="bg1"/>
                        </a:solidFill>
                        <a:latin typeface="aktiv-grotesk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AC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AU" sz="1600" b="1">
                        <a:solidFill>
                          <a:schemeClr val="bg1"/>
                        </a:solidFill>
                        <a:latin typeface="aktiv-grotesk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AC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804297"/>
                  </a:ext>
                </a:extLst>
              </a:tr>
              <a:tr h="797815">
                <a:tc>
                  <a:txBody>
                    <a:bodyPr/>
                    <a:lstStyle/>
                    <a:p>
                      <a:pPr algn="ctr"/>
                      <a:endParaRPr lang="en-AU" sz="1200" b="0">
                        <a:solidFill>
                          <a:srgbClr val="2C3945"/>
                        </a:solidFill>
                        <a:latin typeface="aktiv-grotesk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anchor="ctr">
                    <a:lnL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anchor="ctr">
                    <a:lnL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0909645"/>
                  </a:ext>
                </a:extLst>
              </a:tr>
              <a:tr h="12452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AU" sz="1200" b="0" u="none" strike="noStrike" kern="0" cap="none" spc="0" normalizeH="0" baseline="0">
                        <a:ln>
                          <a:noFill/>
                        </a:ln>
                        <a:solidFill>
                          <a:srgbClr val="2C3945"/>
                        </a:solidFill>
                        <a:effectLst/>
                        <a:uLnTx/>
                        <a:uFillTx/>
                        <a:latin typeface="aktiv-grotesk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anchor="ctr">
                    <a:lnL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anchor="ctr">
                    <a:lnL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977259"/>
                  </a:ext>
                </a:extLst>
              </a:tr>
              <a:tr h="856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200" b="0" kern="1200">
                        <a:solidFill>
                          <a:srgbClr val="293946"/>
                        </a:solidFill>
                        <a:latin typeface="aktiv-grotesk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anchor="ctr">
                    <a:lnL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 anchor="ctr">
                    <a:lnL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39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957790"/>
                  </a:ext>
                </a:extLst>
              </a:tr>
            </a:tbl>
          </a:graphicData>
        </a:graphic>
      </p:graphicFrame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0F8234D-8296-9905-CE43-9E77BD55A0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49" y="1400359"/>
            <a:ext cx="3578226" cy="657225"/>
          </a:xfrm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11BDD37-8810-BB24-324E-14012C8D73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6886" y="1400359"/>
            <a:ext cx="3578226" cy="657225"/>
          </a:xfrm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97DCDC7-BD4A-347B-C6EA-E0AD090913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28767" y="1400359"/>
            <a:ext cx="3578226" cy="657225"/>
          </a:xfrm>
        </p:spPr>
        <p:txBody>
          <a:bodyPr anchor="ctr"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79E684C-7C64-A7A4-EA84-F1ECCDA933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6886" y="3460162"/>
            <a:ext cx="3578226" cy="657225"/>
          </a:xfrm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0A5A2C5-9501-86F6-A970-9B2E7EBC4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06886" y="4590866"/>
            <a:ext cx="3578226" cy="657225"/>
          </a:xfrm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0F29B07-6E5B-6F84-4D5E-5AA62D850E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1349" y="3460162"/>
            <a:ext cx="3578226" cy="657225"/>
          </a:xfrm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E314501-E906-EB41-1FC7-D2A0EA56A1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1349" y="4590866"/>
            <a:ext cx="3578226" cy="657225"/>
          </a:xfrm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205C49E-4DA8-D900-4EC4-32BB9CD8C0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2424" y="3460162"/>
            <a:ext cx="3578226" cy="657225"/>
          </a:xfrm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CCCDEEB-FF6D-E922-C749-E1CA6D8F2D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72424" y="4590866"/>
            <a:ext cx="3578226" cy="657225"/>
          </a:xfrm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58BD4466-C24D-6CF1-A972-BB10301439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609F70F-9403-E602-F1D5-46C0ACBD78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1350" y="2057400"/>
            <a:ext cx="10909300" cy="764207"/>
          </a:xfrm>
        </p:spPr>
        <p:txBody>
          <a:bodyPr anchor="ctr"/>
          <a:lstStyle>
            <a:lvl1pPr algn="ctr">
              <a:lnSpc>
                <a:spcPts val="1400"/>
              </a:lnSpc>
              <a:defRPr sz="2000" b="1"/>
            </a:lvl1pPr>
            <a:lvl2pPr marL="0" indent="0" algn="ctr">
              <a:lnSpc>
                <a:spcPts val="1400"/>
              </a:lnSpc>
              <a:buNone/>
              <a:defRPr sz="1800" b="1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A23C8AD-3916-7FB1-8D88-59DAF287FE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52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e - B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E07F343-2DA1-0558-C81C-C16C35FC4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7752"/>
          <a:stretch/>
        </p:blipFill>
        <p:spPr>
          <a:xfrm>
            <a:off x="322731" y="387329"/>
            <a:ext cx="5100638" cy="647067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37CD502-4A9D-87B3-F7AD-D0C7E4DDE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6810" y="385042"/>
            <a:ext cx="2201339" cy="4486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F3BD1F-0CB2-6B9D-C0EE-4A483E021E2D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14CE2-29D5-B255-1224-FA3026C22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3726" y="5003958"/>
            <a:ext cx="6294423" cy="76595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75DB2-8224-44B4-D40E-B4E2C9C47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726" y="385042"/>
            <a:ext cx="3950211" cy="4366443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F8BE0025-FA97-19A0-63A6-74786322F5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4669" y="657226"/>
            <a:ext cx="4572000" cy="5229421"/>
          </a:xfrm>
          <a:custGeom>
            <a:avLst/>
            <a:gdLst>
              <a:gd name="connsiteX0" fmla="*/ 481706 w 4572000"/>
              <a:gd name="connsiteY0" fmla="*/ 0 h 5229421"/>
              <a:gd name="connsiteX1" fmla="*/ 1399715 w 4572000"/>
              <a:gd name="connsiteY1" fmla="*/ 0 h 5229421"/>
              <a:gd name="connsiteX2" fmla="*/ 1397794 w 4572000"/>
              <a:gd name="connsiteY2" fmla="*/ 19054 h 5229421"/>
              <a:gd name="connsiteX3" fmla="*/ 1397794 w 4572000"/>
              <a:gd name="connsiteY3" fmla="*/ 209546 h 5229421"/>
              <a:gd name="connsiteX4" fmla="*/ 1588298 w 4572000"/>
              <a:gd name="connsiteY4" fmla="*/ 400050 h 5229421"/>
              <a:gd name="connsiteX5" fmla="*/ 2983702 w 4572000"/>
              <a:gd name="connsiteY5" fmla="*/ 400050 h 5229421"/>
              <a:gd name="connsiteX6" fmla="*/ 3174206 w 4572000"/>
              <a:gd name="connsiteY6" fmla="*/ 209546 h 5229421"/>
              <a:gd name="connsiteX7" fmla="*/ 3174206 w 4572000"/>
              <a:gd name="connsiteY7" fmla="*/ 19054 h 5229421"/>
              <a:gd name="connsiteX8" fmla="*/ 3172285 w 4572000"/>
              <a:gd name="connsiteY8" fmla="*/ 0 h 5229421"/>
              <a:gd name="connsiteX9" fmla="*/ 4090294 w 4572000"/>
              <a:gd name="connsiteY9" fmla="*/ 0 h 5229421"/>
              <a:gd name="connsiteX10" fmla="*/ 4572000 w 4572000"/>
              <a:gd name="connsiteY10" fmla="*/ 481706 h 5229421"/>
              <a:gd name="connsiteX11" fmla="*/ 4572000 w 4572000"/>
              <a:gd name="connsiteY11" fmla="*/ 5229421 h 5229421"/>
              <a:gd name="connsiteX12" fmla="*/ 0 w 4572000"/>
              <a:gd name="connsiteY12" fmla="*/ 5229421 h 5229421"/>
              <a:gd name="connsiteX13" fmla="*/ 0 w 4572000"/>
              <a:gd name="connsiteY13" fmla="*/ 481706 h 5229421"/>
              <a:gd name="connsiteX14" fmla="*/ 481706 w 4572000"/>
              <a:gd name="connsiteY14" fmla="*/ 0 h 522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72000" h="5229421">
                <a:moveTo>
                  <a:pt x="481706" y="0"/>
                </a:moveTo>
                <a:lnTo>
                  <a:pt x="1399715" y="0"/>
                </a:lnTo>
                <a:lnTo>
                  <a:pt x="1397794" y="19054"/>
                </a:lnTo>
                <a:lnTo>
                  <a:pt x="1397794" y="209546"/>
                </a:lnTo>
                <a:cubicBezTo>
                  <a:pt x="1397794" y="314758"/>
                  <a:pt x="1483086" y="400050"/>
                  <a:pt x="1588298" y="400050"/>
                </a:cubicBezTo>
                <a:lnTo>
                  <a:pt x="2983702" y="400050"/>
                </a:lnTo>
                <a:cubicBezTo>
                  <a:pt x="3088914" y="400050"/>
                  <a:pt x="3174206" y="314758"/>
                  <a:pt x="3174206" y="209546"/>
                </a:cubicBezTo>
                <a:lnTo>
                  <a:pt x="3174206" y="19054"/>
                </a:lnTo>
                <a:lnTo>
                  <a:pt x="3172285" y="0"/>
                </a:lnTo>
                <a:lnTo>
                  <a:pt x="4090294" y="0"/>
                </a:lnTo>
                <a:cubicBezTo>
                  <a:pt x="4356333" y="0"/>
                  <a:pt x="4572000" y="215667"/>
                  <a:pt x="4572000" y="481706"/>
                </a:cubicBezTo>
                <a:lnTo>
                  <a:pt x="4572000" y="5229421"/>
                </a:lnTo>
                <a:lnTo>
                  <a:pt x="0" y="5229421"/>
                </a:lnTo>
                <a:lnTo>
                  <a:pt x="0" y="481706"/>
                </a:lnTo>
                <a:cubicBezTo>
                  <a:pt x="0" y="215667"/>
                  <a:pt x="215667" y="0"/>
                  <a:pt x="481706" y="0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tx2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E6513AAE-F882-06C5-CEB6-2AE8050366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87770" y="504123"/>
            <a:ext cx="1953091" cy="4243500"/>
          </a:xfrm>
          <a:custGeom>
            <a:avLst/>
            <a:gdLst>
              <a:gd name="connsiteX0" fmla="*/ 205778 w 1953091"/>
              <a:gd name="connsiteY0" fmla="*/ 0 h 4243500"/>
              <a:gd name="connsiteX1" fmla="*/ 597938 w 1953091"/>
              <a:gd name="connsiteY1" fmla="*/ 0 h 4243500"/>
              <a:gd name="connsiteX2" fmla="*/ 597117 w 1953091"/>
              <a:gd name="connsiteY2" fmla="*/ 8140 h 4243500"/>
              <a:gd name="connsiteX3" fmla="*/ 597117 w 1953091"/>
              <a:gd name="connsiteY3" fmla="*/ 89515 h 4243500"/>
              <a:gd name="connsiteX4" fmla="*/ 678497 w 1953091"/>
              <a:gd name="connsiteY4" fmla="*/ 170896 h 4243500"/>
              <a:gd name="connsiteX5" fmla="*/ 1274594 w 1953091"/>
              <a:gd name="connsiteY5" fmla="*/ 170896 h 4243500"/>
              <a:gd name="connsiteX6" fmla="*/ 1355974 w 1953091"/>
              <a:gd name="connsiteY6" fmla="*/ 89515 h 4243500"/>
              <a:gd name="connsiteX7" fmla="*/ 1355974 w 1953091"/>
              <a:gd name="connsiteY7" fmla="*/ 8140 h 4243500"/>
              <a:gd name="connsiteX8" fmla="*/ 1355153 w 1953091"/>
              <a:gd name="connsiteY8" fmla="*/ 0 h 4243500"/>
              <a:gd name="connsiteX9" fmla="*/ 1747313 w 1953091"/>
              <a:gd name="connsiteY9" fmla="*/ 0 h 4243500"/>
              <a:gd name="connsiteX10" fmla="*/ 1953091 w 1953091"/>
              <a:gd name="connsiteY10" fmla="*/ 205778 h 4243500"/>
              <a:gd name="connsiteX11" fmla="*/ 1953091 w 1953091"/>
              <a:gd name="connsiteY11" fmla="*/ 1727158 h 4243500"/>
              <a:gd name="connsiteX12" fmla="*/ 1953091 w 1953091"/>
              <a:gd name="connsiteY12" fmla="*/ 2516344 h 4243500"/>
              <a:gd name="connsiteX13" fmla="*/ 1953091 w 1953091"/>
              <a:gd name="connsiteY13" fmla="*/ 4037723 h 4243500"/>
              <a:gd name="connsiteX14" fmla="*/ 1747314 w 1953091"/>
              <a:gd name="connsiteY14" fmla="*/ 4243500 h 4243500"/>
              <a:gd name="connsiteX15" fmla="*/ 205778 w 1953091"/>
              <a:gd name="connsiteY15" fmla="*/ 4243500 h 4243500"/>
              <a:gd name="connsiteX16" fmla="*/ 0 w 1953091"/>
              <a:gd name="connsiteY16" fmla="*/ 4037723 h 4243500"/>
              <a:gd name="connsiteX17" fmla="*/ 0 w 1953091"/>
              <a:gd name="connsiteY17" fmla="*/ 2516344 h 4243500"/>
              <a:gd name="connsiteX18" fmla="*/ 0 w 1953091"/>
              <a:gd name="connsiteY18" fmla="*/ 1727158 h 4243500"/>
              <a:gd name="connsiteX19" fmla="*/ 0 w 1953091"/>
              <a:gd name="connsiteY19" fmla="*/ 205778 h 4243500"/>
              <a:gd name="connsiteX20" fmla="*/ 205778 w 1953091"/>
              <a:gd name="connsiteY20" fmla="*/ 0 h 42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53091" h="4243500">
                <a:moveTo>
                  <a:pt x="205778" y="0"/>
                </a:moveTo>
                <a:lnTo>
                  <a:pt x="597938" y="0"/>
                </a:lnTo>
                <a:lnTo>
                  <a:pt x="597117" y="8140"/>
                </a:lnTo>
                <a:lnTo>
                  <a:pt x="597117" y="89515"/>
                </a:lnTo>
                <a:cubicBezTo>
                  <a:pt x="597117" y="134460"/>
                  <a:pt x="633552" y="170896"/>
                  <a:pt x="678497" y="170896"/>
                </a:cubicBezTo>
                <a:lnTo>
                  <a:pt x="1274594" y="170896"/>
                </a:lnTo>
                <a:cubicBezTo>
                  <a:pt x="1319539" y="170896"/>
                  <a:pt x="1355974" y="134460"/>
                  <a:pt x="1355974" y="89515"/>
                </a:cubicBezTo>
                <a:lnTo>
                  <a:pt x="1355974" y="8140"/>
                </a:lnTo>
                <a:lnTo>
                  <a:pt x="1355153" y="0"/>
                </a:lnTo>
                <a:lnTo>
                  <a:pt x="1747313" y="0"/>
                </a:lnTo>
                <a:cubicBezTo>
                  <a:pt x="1860961" y="0"/>
                  <a:pt x="1953091" y="92130"/>
                  <a:pt x="1953091" y="205778"/>
                </a:cubicBezTo>
                <a:lnTo>
                  <a:pt x="1953091" y="1727158"/>
                </a:lnTo>
                <a:lnTo>
                  <a:pt x="1953091" y="2516344"/>
                </a:lnTo>
                <a:lnTo>
                  <a:pt x="1953091" y="4037723"/>
                </a:lnTo>
                <a:cubicBezTo>
                  <a:pt x="1953091" y="4151370"/>
                  <a:pt x="1860961" y="4243500"/>
                  <a:pt x="1747314" y="4243500"/>
                </a:cubicBezTo>
                <a:lnTo>
                  <a:pt x="205778" y="4243500"/>
                </a:lnTo>
                <a:cubicBezTo>
                  <a:pt x="92130" y="4243500"/>
                  <a:pt x="0" y="4151370"/>
                  <a:pt x="0" y="4037723"/>
                </a:cubicBezTo>
                <a:lnTo>
                  <a:pt x="0" y="2516344"/>
                </a:lnTo>
                <a:lnTo>
                  <a:pt x="0" y="1727158"/>
                </a:lnTo>
                <a:lnTo>
                  <a:pt x="0" y="205778"/>
                </a:lnTo>
                <a:cubicBezTo>
                  <a:pt x="0" y="92130"/>
                  <a:pt x="92130" y="0"/>
                  <a:pt x="205778" y="0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tx2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1536761-8A25-D7E8-BD01-5B6AD3DB5C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CDF9B65-1B34-FA63-CF3C-87B0E8447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45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e - BG Iluka Green">
    <p:bg>
      <p:bgPr>
        <a:gradFill rotWithShape="1">
          <a:gsLst>
            <a:gs pos="0">
              <a:schemeClr val="accent2"/>
            </a:gs>
            <a:gs pos="50000">
              <a:schemeClr val="accent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E07F343-2DA1-0558-C81C-C16C35FC4F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7752"/>
          <a:stretch/>
        </p:blipFill>
        <p:spPr>
          <a:xfrm>
            <a:off x="719137" y="387329"/>
            <a:ext cx="5100638" cy="647067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37CD502-4A9D-87B3-F7AD-D0C7E4DDE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6810" y="388904"/>
            <a:ext cx="2201339" cy="4486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F3BD1F-0CB2-6B9D-C0EE-4A483E021E2D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14CE2-29D5-B255-1224-FA3026C22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2648" y="5003958"/>
            <a:ext cx="5905501" cy="76595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75DB2-8224-44B4-D40E-B4E2C9C47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7061" y="990601"/>
            <a:ext cx="3576876" cy="3760884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F8BE0025-FA97-19A0-63A6-74786322F5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1075" y="657226"/>
            <a:ext cx="4572000" cy="5229421"/>
          </a:xfrm>
          <a:custGeom>
            <a:avLst/>
            <a:gdLst>
              <a:gd name="connsiteX0" fmla="*/ 481706 w 4572000"/>
              <a:gd name="connsiteY0" fmla="*/ 0 h 5229421"/>
              <a:gd name="connsiteX1" fmla="*/ 1399715 w 4572000"/>
              <a:gd name="connsiteY1" fmla="*/ 0 h 5229421"/>
              <a:gd name="connsiteX2" fmla="*/ 1397794 w 4572000"/>
              <a:gd name="connsiteY2" fmla="*/ 19054 h 5229421"/>
              <a:gd name="connsiteX3" fmla="*/ 1397794 w 4572000"/>
              <a:gd name="connsiteY3" fmla="*/ 209546 h 5229421"/>
              <a:gd name="connsiteX4" fmla="*/ 1588298 w 4572000"/>
              <a:gd name="connsiteY4" fmla="*/ 400050 h 5229421"/>
              <a:gd name="connsiteX5" fmla="*/ 2983702 w 4572000"/>
              <a:gd name="connsiteY5" fmla="*/ 400050 h 5229421"/>
              <a:gd name="connsiteX6" fmla="*/ 3174206 w 4572000"/>
              <a:gd name="connsiteY6" fmla="*/ 209546 h 5229421"/>
              <a:gd name="connsiteX7" fmla="*/ 3174206 w 4572000"/>
              <a:gd name="connsiteY7" fmla="*/ 19054 h 5229421"/>
              <a:gd name="connsiteX8" fmla="*/ 3172285 w 4572000"/>
              <a:gd name="connsiteY8" fmla="*/ 0 h 5229421"/>
              <a:gd name="connsiteX9" fmla="*/ 4090294 w 4572000"/>
              <a:gd name="connsiteY9" fmla="*/ 0 h 5229421"/>
              <a:gd name="connsiteX10" fmla="*/ 4572000 w 4572000"/>
              <a:gd name="connsiteY10" fmla="*/ 481706 h 5229421"/>
              <a:gd name="connsiteX11" fmla="*/ 4572000 w 4572000"/>
              <a:gd name="connsiteY11" fmla="*/ 5229421 h 5229421"/>
              <a:gd name="connsiteX12" fmla="*/ 0 w 4572000"/>
              <a:gd name="connsiteY12" fmla="*/ 5229421 h 5229421"/>
              <a:gd name="connsiteX13" fmla="*/ 0 w 4572000"/>
              <a:gd name="connsiteY13" fmla="*/ 481706 h 5229421"/>
              <a:gd name="connsiteX14" fmla="*/ 481706 w 4572000"/>
              <a:gd name="connsiteY14" fmla="*/ 0 h 522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72000" h="5229421">
                <a:moveTo>
                  <a:pt x="481706" y="0"/>
                </a:moveTo>
                <a:lnTo>
                  <a:pt x="1399715" y="0"/>
                </a:lnTo>
                <a:lnTo>
                  <a:pt x="1397794" y="19054"/>
                </a:lnTo>
                <a:lnTo>
                  <a:pt x="1397794" y="209546"/>
                </a:lnTo>
                <a:cubicBezTo>
                  <a:pt x="1397794" y="314758"/>
                  <a:pt x="1483086" y="400050"/>
                  <a:pt x="1588298" y="400050"/>
                </a:cubicBezTo>
                <a:lnTo>
                  <a:pt x="2983702" y="400050"/>
                </a:lnTo>
                <a:cubicBezTo>
                  <a:pt x="3088914" y="400050"/>
                  <a:pt x="3174206" y="314758"/>
                  <a:pt x="3174206" y="209546"/>
                </a:cubicBezTo>
                <a:lnTo>
                  <a:pt x="3174206" y="19054"/>
                </a:lnTo>
                <a:lnTo>
                  <a:pt x="3172285" y="0"/>
                </a:lnTo>
                <a:lnTo>
                  <a:pt x="4090294" y="0"/>
                </a:lnTo>
                <a:cubicBezTo>
                  <a:pt x="4356333" y="0"/>
                  <a:pt x="4572000" y="215667"/>
                  <a:pt x="4572000" y="481706"/>
                </a:cubicBezTo>
                <a:lnTo>
                  <a:pt x="4572000" y="5229421"/>
                </a:lnTo>
                <a:lnTo>
                  <a:pt x="0" y="5229421"/>
                </a:lnTo>
                <a:lnTo>
                  <a:pt x="0" y="481706"/>
                </a:lnTo>
                <a:cubicBezTo>
                  <a:pt x="0" y="215667"/>
                  <a:pt x="215667" y="0"/>
                  <a:pt x="48170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E6513AAE-F882-06C5-CEB6-2AE8050366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87770" y="507985"/>
            <a:ext cx="1953091" cy="4243500"/>
          </a:xfrm>
          <a:custGeom>
            <a:avLst/>
            <a:gdLst>
              <a:gd name="connsiteX0" fmla="*/ 205778 w 1953091"/>
              <a:gd name="connsiteY0" fmla="*/ 0 h 4243500"/>
              <a:gd name="connsiteX1" fmla="*/ 597938 w 1953091"/>
              <a:gd name="connsiteY1" fmla="*/ 0 h 4243500"/>
              <a:gd name="connsiteX2" fmla="*/ 597117 w 1953091"/>
              <a:gd name="connsiteY2" fmla="*/ 8140 h 4243500"/>
              <a:gd name="connsiteX3" fmla="*/ 597117 w 1953091"/>
              <a:gd name="connsiteY3" fmla="*/ 89515 h 4243500"/>
              <a:gd name="connsiteX4" fmla="*/ 678497 w 1953091"/>
              <a:gd name="connsiteY4" fmla="*/ 170896 h 4243500"/>
              <a:gd name="connsiteX5" fmla="*/ 1274594 w 1953091"/>
              <a:gd name="connsiteY5" fmla="*/ 170896 h 4243500"/>
              <a:gd name="connsiteX6" fmla="*/ 1355974 w 1953091"/>
              <a:gd name="connsiteY6" fmla="*/ 89515 h 4243500"/>
              <a:gd name="connsiteX7" fmla="*/ 1355974 w 1953091"/>
              <a:gd name="connsiteY7" fmla="*/ 8140 h 4243500"/>
              <a:gd name="connsiteX8" fmla="*/ 1355153 w 1953091"/>
              <a:gd name="connsiteY8" fmla="*/ 0 h 4243500"/>
              <a:gd name="connsiteX9" fmla="*/ 1747313 w 1953091"/>
              <a:gd name="connsiteY9" fmla="*/ 0 h 4243500"/>
              <a:gd name="connsiteX10" fmla="*/ 1953091 w 1953091"/>
              <a:gd name="connsiteY10" fmla="*/ 205778 h 4243500"/>
              <a:gd name="connsiteX11" fmla="*/ 1953091 w 1953091"/>
              <a:gd name="connsiteY11" fmla="*/ 1727158 h 4243500"/>
              <a:gd name="connsiteX12" fmla="*/ 1953091 w 1953091"/>
              <a:gd name="connsiteY12" fmla="*/ 2516344 h 4243500"/>
              <a:gd name="connsiteX13" fmla="*/ 1953091 w 1953091"/>
              <a:gd name="connsiteY13" fmla="*/ 4037723 h 4243500"/>
              <a:gd name="connsiteX14" fmla="*/ 1747314 w 1953091"/>
              <a:gd name="connsiteY14" fmla="*/ 4243500 h 4243500"/>
              <a:gd name="connsiteX15" fmla="*/ 205778 w 1953091"/>
              <a:gd name="connsiteY15" fmla="*/ 4243500 h 4243500"/>
              <a:gd name="connsiteX16" fmla="*/ 0 w 1953091"/>
              <a:gd name="connsiteY16" fmla="*/ 4037723 h 4243500"/>
              <a:gd name="connsiteX17" fmla="*/ 0 w 1953091"/>
              <a:gd name="connsiteY17" fmla="*/ 2516344 h 4243500"/>
              <a:gd name="connsiteX18" fmla="*/ 0 w 1953091"/>
              <a:gd name="connsiteY18" fmla="*/ 1727158 h 4243500"/>
              <a:gd name="connsiteX19" fmla="*/ 0 w 1953091"/>
              <a:gd name="connsiteY19" fmla="*/ 205778 h 4243500"/>
              <a:gd name="connsiteX20" fmla="*/ 205778 w 1953091"/>
              <a:gd name="connsiteY20" fmla="*/ 0 h 42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53091" h="4243500">
                <a:moveTo>
                  <a:pt x="205778" y="0"/>
                </a:moveTo>
                <a:lnTo>
                  <a:pt x="597938" y="0"/>
                </a:lnTo>
                <a:lnTo>
                  <a:pt x="597117" y="8140"/>
                </a:lnTo>
                <a:lnTo>
                  <a:pt x="597117" y="89515"/>
                </a:lnTo>
                <a:cubicBezTo>
                  <a:pt x="597117" y="134460"/>
                  <a:pt x="633552" y="170896"/>
                  <a:pt x="678497" y="170896"/>
                </a:cubicBezTo>
                <a:lnTo>
                  <a:pt x="1274594" y="170896"/>
                </a:lnTo>
                <a:cubicBezTo>
                  <a:pt x="1319539" y="170896"/>
                  <a:pt x="1355974" y="134460"/>
                  <a:pt x="1355974" y="89515"/>
                </a:cubicBezTo>
                <a:lnTo>
                  <a:pt x="1355974" y="8140"/>
                </a:lnTo>
                <a:lnTo>
                  <a:pt x="1355153" y="0"/>
                </a:lnTo>
                <a:lnTo>
                  <a:pt x="1747313" y="0"/>
                </a:lnTo>
                <a:cubicBezTo>
                  <a:pt x="1860961" y="0"/>
                  <a:pt x="1953091" y="92130"/>
                  <a:pt x="1953091" y="205778"/>
                </a:cubicBezTo>
                <a:lnTo>
                  <a:pt x="1953091" y="1727158"/>
                </a:lnTo>
                <a:lnTo>
                  <a:pt x="1953091" y="2516344"/>
                </a:lnTo>
                <a:lnTo>
                  <a:pt x="1953091" y="4037723"/>
                </a:lnTo>
                <a:cubicBezTo>
                  <a:pt x="1953091" y="4151370"/>
                  <a:pt x="1860961" y="4243500"/>
                  <a:pt x="1747314" y="4243500"/>
                </a:cubicBezTo>
                <a:lnTo>
                  <a:pt x="205778" y="4243500"/>
                </a:lnTo>
                <a:cubicBezTo>
                  <a:pt x="92130" y="4243500"/>
                  <a:pt x="0" y="4151370"/>
                  <a:pt x="0" y="4037723"/>
                </a:cubicBezTo>
                <a:lnTo>
                  <a:pt x="0" y="2516344"/>
                </a:lnTo>
                <a:lnTo>
                  <a:pt x="0" y="1727158"/>
                </a:lnTo>
                <a:lnTo>
                  <a:pt x="0" y="205778"/>
                </a:lnTo>
                <a:cubicBezTo>
                  <a:pt x="0" y="92130"/>
                  <a:pt x="92130" y="0"/>
                  <a:pt x="205778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8AE3403-2070-4661-36BC-7A51DE9FD3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D878A3C-38E5-B635-26ED-B082BAE77F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37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bile - BG Iluka Blue">
    <p:bg>
      <p:bgPr>
        <a:gradFill rotWithShape="1">
          <a:gsLst>
            <a:gs pos="0">
              <a:schemeClr val="accent5"/>
            </a:gs>
            <a:gs pos="50000">
              <a:schemeClr val="accent5"/>
            </a:gs>
            <a:gs pos="10000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E07F343-2DA1-0558-C81C-C16C35FC4F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7752"/>
          <a:stretch/>
        </p:blipFill>
        <p:spPr>
          <a:xfrm>
            <a:off x="719137" y="387329"/>
            <a:ext cx="5100638" cy="647067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37CD502-4A9D-87B3-F7AD-D0C7E4DDE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6810" y="388904"/>
            <a:ext cx="2201339" cy="4486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F3BD1F-0CB2-6B9D-C0EE-4A483E021E2D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14CE2-29D5-B255-1224-FA3026C22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2648" y="5003958"/>
            <a:ext cx="5905501" cy="76595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75DB2-8224-44B4-D40E-B4E2C9C47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7061" y="990601"/>
            <a:ext cx="3576876" cy="3760884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F8BE0025-FA97-19A0-63A6-74786322F5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1075" y="657226"/>
            <a:ext cx="4572000" cy="5229421"/>
          </a:xfrm>
          <a:custGeom>
            <a:avLst/>
            <a:gdLst>
              <a:gd name="connsiteX0" fmla="*/ 481706 w 4572000"/>
              <a:gd name="connsiteY0" fmla="*/ 0 h 5229421"/>
              <a:gd name="connsiteX1" fmla="*/ 1399715 w 4572000"/>
              <a:gd name="connsiteY1" fmla="*/ 0 h 5229421"/>
              <a:gd name="connsiteX2" fmla="*/ 1397794 w 4572000"/>
              <a:gd name="connsiteY2" fmla="*/ 19054 h 5229421"/>
              <a:gd name="connsiteX3" fmla="*/ 1397794 w 4572000"/>
              <a:gd name="connsiteY3" fmla="*/ 209546 h 5229421"/>
              <a:gd name="connsiteX4" fmla="*/ 1588298 w 4572000"/>
              <a:gd name="connsiteY4" fmla="*/ 400050 h 5229421"/>
              <a:gd name="connsiteX5" fmla="*/ 2983702 w 4572000"/>
              <a:gd name="connsiteY5" fmla="*/ 400050 h 5229421"/>
              <a:gd name="connsiteX6" fmla="*/ 3174206 w 4572000"/>
              <a:gd name="connsiteY6" fmla="*/ 209546 h 5229421"/>
              <a:gd name="connsiteX7" fmla="*/ 3174206 w 4572000"/>
              <a:gd name="connsiteY7" fmla="*/ 19054 h 5229421"/>
              <a:gd name="connsiteX8" fmla="*/ 3172285 w 4572000"/>
              <a:gd name="connsiteY8" fmla="*/ 0 h 5229421"/>
              <a:gd name="connsiteX9" fmla="*/ 4090294 w 4572000"/>
              <a:gd name="connsiteY9" fmla="*/ 0 h 5229421"/>
              <a:gd name="connsiteX10" fmla="*/ 4572000 w 4572000"/>
              <a:gd name="connsiteY10" fmla="*/ 481706 h 5229421"/>
              <a:gd name="connsiteX11" fmla="*/ 4572000 w 4572000"/>
              <a:gd name="connsiteY11" fmla="*/ 5229421 h 5229421"/>
              <a:gd name="connsiteX12" fmla="*/ 0 w 4572000"/>
              <a:gd name="connsiteY12" fmla="*/ 5229421 h 5229421"/>
              <a:gd name="connsiteX13" fmla="*/ 0 w 4572000"/>
              <a:gd name="connsiteY13" fmla="*/ 481706 h 5229421"/>
              <a:gd name="connsiteX14" fmla="*/ 481706 w 4572000"/>
              <a:gd name="connsiteY14" fmla="*/ 0 h 522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72000" h="5229421">
                <a:moveTo>
                  <a:pt x="481706" y="0"/>
                </a:moveTo>
                <a:lnTo>
                  <a:pt x="1399715" y="0"/>
                </a:lnTo>
                <a:lnTo>
                  <a:pt x="1397794" y="19054"/>
                </a:lnTo>
                <a:lnTo>
                  <a:pt x="1397794" y="209546"/>
                </a:lnTo>
                <a:cubicBezTo>
                  <a:pt x="1397794" y="314758"/>
                  <a:pt x="1483086" y="400050"/>
                  <a:pt x="1588298" y="400050"/>
                </a:cubicBezTo>
                <a:lnTo>
                  <a:pt x="2983702" y="400050"/>
                </a:lnTo>
                <a:cubicBezTo>
                  <a:pt x="3088914" y="400050"/>
                  <a:pt x="3174206" y="314758"/>
                  <a:pt x="3174206" y="209546"/>
                </a:cubicBezTo>
                <a:lnTo>
                  <a:pt x="3174206" y="19054"/>
                </a:lnTo>
                <a:lnTo>
                  <a:pt x="3172285" y="0"/>
                </a:lnTo>
                <a:lnTo>
                  <a:pt x="4090294" y="0"/>
                </a:lnTo>
                <a:cubicBezTo>
                  <a:pt x="4356333" y="0"/>
                  <a:pt x="4572000" y="215667"/>
                  <a:pt x="4572000" y="481706"/>
                </a:cubicBezTo>
                <a:lnTo>
                  <a:pt x="4572000" y="5229421"/>
                </a:lnTo>
                <a:lnTo>
                  <a:pt x="0" y="5229421"/>
                </a:lnTo>
                <a:lnTo>
                  <a:pt x="0" y="481706"/>
                </a:lnTo>
                <a:cubicBezTo>
                  <a:pt x="0" y="215667"/>
                  <a:pt x="215667" y="0"/>
                  <a:pt x="481706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E6513AAE-F882-06C5-CEB6-2AE8050366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87770" y="507985"/>
            <a:ext cx="1953091" cy="4243500"/>
          </a:xfrm>
          <a:custGeom>
            <a:avLst/>
            <a:gdLst>
              <a:gd name="connsiteX0" fmla="*/ 205778 w 1953091"/>
              <a:gd name="connsiteY0" fmla="*/ 0 h 4243500"/>
              <a:gd name="connsiteX1" fmla="*/ 597938 w 1953091"/>
              <a:gd name="connsiteY1" fmla="*/ 0 h 4243500"/>
              <a:gd name="connsiteX2" fmla="*/ 597117 w 1953091"/>
              <a:gd name="connsiteY2" fmla="*/ 8140 h 4243500"/>
              <a:gd name="connsiteX3" fmla="*/ 597117 w 1953091"/>
              <a:gd name="connsiteY3" fmla="*/ 89515 h 4243500"/>
              <a:gd name="connsiteX4" fmla="*/ 678497 w 1953091"/>
              <a:gd name="connsiteY4" fmla="*/ 170896 h 4243500"/>
              <a:gd name="connsiteX5" fmla="*/ 1274594 w 1953091"/>
              <a:gd name="connsiteY5" fmla="*/ 170896 h 4243500"/>
              <a:gd name="connsiteX6" fmla="*/ 1355974 w 1953091"/>
              <a:gd name="connsiteY6" fmla="*/ 89515 h 4243500"/>
              <a:gd name="connsiteX7" fmla="*/ 1355974 w 1953091"/>
              <a:gd name="connsiteY7" fmla="*/ 8140 h 4243500"/>
              <a:gd name="connsiteX8" fmla="*/ 1355153 w 1953091"/>
              <a:gd name="connsiteY8" fmla="*/ 0 h 4243500"/>
              <a:gd name="connsiteX9" fmla="*/ 1747313 w 1953091"/>
              <a:gd name="connsiteY9" fmla="*/ 0 h 4243500"/>
              <a:gd name="connsiteX10" fmla="*/ 1953091 w 1953091"/>
              <a:gd name="connsiteY10" fmla="*/ 205778 h 4243500"/>
              <a:gd name="connsiteX11" fmla="*/ 1953091 w 1953091"/>
              <a:gd name="connsiteY11" fmla="*/ 1727158 h 4243500"/>
              <a:gd name="connsiteX12" fmla="*/ 1953091 w 1953091"/>
              <a:gd name="connsiteY12" fmla="*/ 2516344 h 4243500"/>
              <a:gd name="connsiteX13" fmla="*/ 1953091 w 1953091"/>
              <a:gd name="connsiteY13" fmla="*/ 4037723 h 4243500"/>
              <a:gd name="connsiteX14" fmla="*/ 1747314 w 1953091"/>
              <a:gd name="connsiteY14" fmla="*/ 4243500 h 4243500"/>
              <a:gd name="connsiteX15" fmla="*/ 205778 w 1953091"/>
              <a:gd name="connsiteY15" fmla="*/ 4243500 h 4243500"/>
              <a:gd name="connsiteX16" fmla="*/ 0 w 1953091"/>
              <a:gd name="connsiteY16" fmla="*/ 4037723 h 4243500"/>
              <a:gd name="connsiteX17" fmla="*/ 0 w 1953091"/>
              <a:gd name="connsiteY17" fmla="*/ 2516344 h 4243500"/>
              <a:gd name="connsiteX18" fmla="*/ 0 w 1953091"/>
              <a:gd name="connsiteY18" fmla="*/ 1727158 h 4243500"/>
              <a:gd name="connsiteX19" fmla="*/ 0 w 1953091"/>
              <a:gd name="connsiteY19" fmla="*/ 205778 h 4243500"/>
              <a:gd name="connsiteX20" fmla="*/ 205778 w 1953091"/>
              <a:gd name="connsiteY20" fmla="*/ 0 h 42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53091" h="4243500">
                <a:moveTo>
                  <a:pt x="205778" y="0"/>
                </a:moveTo>
                <a:lnTo>
                  <a:pt x="597938" y="0"/>
                </a:lnTo>
                <a:lnTo>
                  <a:pt x="597117" y="8140"/>
                </a:lnTo>
                <a:lnTo>
                  <a:pt x="597117" y="89515"/>
                </a:lnTo>
                <a:cubicBezTo>
                  <a:pt x="597117" y="134460"/>
                  <a:pt x="633552" y="170896"/>
                  <a:pt x="678497" y="170896"/>
                </a:cubicBezTo>
                <a:lnTo>
                  <a:pt x="1274594" y="170896"/>
                </a:lnTo>
                <a:cubicBezTo>
                  <a:pt x="1319539" y="170896"/>
                  <a:pt x="1355974" y="134460"/>
                  <a:pt x="1355974" y="89515"/>
                </a:cubicBezTo>
                <a:lnTo>
                  <a:pt x="1355974" y="8140"/>
                </a:lnTo>
                <a:lnTo>
                  <a:pt x="1355153" y="0"/>
                </a:lnTo>
                <a:lnTo>
                  <a:pt x="1747313" y="0"/>
                </a:lnTo>
                <a:cubicBezTo>
                  <a:pt x="1860961" y="0"/>
                  <a:pt x="1953091" y="92130"/>
                  <a:pt x="1953091" y="205778"/>
                </a:cubicBezTo>
                <a:lnTo>
                  <a:pt x="1953091" y="1727158"/>
                </a:lnTo>
                <a:lnTo>
                  <a:pt x="1953091" y="2516344"/>
                </a:lnTo>
                <a:lnTo>
                  <a:pt x="1953091" y="4037723"/>
                </a:lnTo>
                <a:cubicBezTo>
                  <a:pt x="1953091" y="4151370"/>
                  <a:pt x="1860961" y="4243500"/>
                  <a:pt x="1747314" y="4243500"/>
                </a:cubicBezTo>
                <a:lnTo>
                  <a:pt x="205778" y="4243500"/>
                </a:lnTo>
                <a:cubicBezTo>
                  <a:pt x="92130" y="4243500"/>
                  <a:pt x="0" y="4151370"/>
                  <a:pt x="0" y="4037723"/>
                </a:cubicBezTo>
                <a:lnTo>
                  <a:pt x="0" y="2516344"/>
                </a:lnTo>
                <a:lnTo>
                  <a:pt x="0" y="1727158"/>
                </a:lnTo>
                <a:lnTo>
                  <a:pt x="0" y="205778"/>
                </a:lnTo>
                <a:cubicBezTo>
                  <a:pt x="0" y="92130"/>
                  <a:pt x="92130" y="0"/>
                  <a:pt x="205778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accent3"/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A5E4D3-9DAB-4AE0-92B5-5B14FBBA87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9E173F-87D4-9C41-1A02-4739505B7B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75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 w Mobi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F3BD1F-0CB2-6B9D-C0EE-4A483E021E2D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14CE2-29D5-B255-1224-FA3026C22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2334" y="5003958"/>
            <a:ext cx="6294423" cy="76595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75DB2-8224-44B4-D40E-B4E2C9C47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334" y="385042"/>
            <a:ext cx="6294423" cy="4366443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1536761-8A25-D7E8-BD01-5B6AD3DB5C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CDF9B65-1B34-FA63-CF3C-87B0E8447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  <p:pic>
        <p:nvPicPr>
          <p:cNvPr id="9" name="Picture 8" descr="A hand holding a cell phone&#10;&#10;Description automatically generated">
            <a:extLst>
              <a:ext uri="{FF2B5EF4-FFF2-40B4-BE49-F238E27FC236}">
                <a16:creationId xmlns:a16="http://schemas.microsoft.com/office/drawing/2014/main" id="{E10E6DAB-7A23-73F7-B0B9-2366CD765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625"/>
            <a:ext cx="5292334" cy="5712021"/>
          </a:xfrm>
          <a:prstGeom prst="rect">
            <a:avLst/>
          </a:prstGeom>
        </p:spPr>
      </p:pic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E6513AAE-F882-06C5-CEB6-2AE8050366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53109" y="393494"/>
            <a:ext cx="2277150" cy="4947587"/>
          </a:xfrm>
          <a:custGeom>
            <a:avLst/>
            <a:gdLst>
              <a:gd name="connsiteX0" fmla="*/ 205778 w 1953091"/>
              <a:gd name="connsiteY0" fmla="*/ 0 h 4243500"/>
              <a:gd name="connsiteX1" fmla="*/ 597938 w 1953091"/>
              <a:gd name="connsiteY1" fmla="*/ 0 h 4243500"/>
              <a:gd name="connsiteX2" fmla="*/ 597117 w 1953091"/>
              <a:gd name="connsiteY2" fmla="*/ 8140 h 4243500"/>
              <a:gd name="connsiteX3" fmla="*/ 597117 w 1953091"/>
              <a:gd name="connsiteY3" fmla="*/ 89515 h 4243500"/>
              <a:gd name="connsiteX4" fmla="*/ 678497 w 1953091"/>
              <a:gd name="connsiteY4" fmla="*/ 170896 h 4243500"/>
              <a:gd name="connsiteX5" fmla="*/ 1274594 w 1953091"/>
              <a:gd name="connsiteY5" fmla="*/ 170896 h 4243500"/>
              <a:gd name="connsiteX6" fmla="*/ 1355974 w 1953091"/>
              <a:gd name="connsiteY6" fmla="*/ 89515 h 4243500"/>
              <a:gd name="connsiteX7" fmla="*/ 1355974 w 1953091"/>
              <a:gd name="connsiteY7" fmla="*/ 8140 h 4243500"/>
              <a:gd name="connsiteX8" fmla="*/ 1355153 w 1953091"/>
              <a:gd name="connsiteY8" fmla="*/ 0 h 4243500"/>
              <a:gd name="connsiteX9" fmla="*/ 1747313 w 1953091"/>
              <a:gd name="connsiteY9" fmla="*/ 0 h 4243500"/>
              <a:gd name="connsiteX10" fmla="*/ 1953091 w 1953091"/>
              <a:gd name="connsiteY10" fmla="*/ 205778 h 4243500"/>
              <a:gd name="connsiteX11" fmla="*/ 1953091 w 1953091"/>
              <a:gd name="connsiteY11" fmla="*/ 1727158 h 4243500"/>
              <a:gd name="connsiteX12" fmla="*/ 1953091 w 1953091"/>
              <a:gd name="connsiteY12" fmla="*/ 2516344 h 4243500"/>
              <a:gd name="connsiteX13" fmla="*/ 1953091 w 1953091"/>
              <a:gd name="connsiteY13" fmla="*/ 4037723 h 4243500"/>
              <a:gd name="connsiteX14" fmla="*/ 1747314 w 1953091"/>
              <a:gd name="connsiteY14" fmla="*/ 4243500 h 4243500"/>
              <a:gd name="connsiteX15" fmla="*/ 205778 w 1953091"/>
              <a:gd name="connsiteY15" fmla="*/ 4243500 h 4243500"/>
              <a:gd name="connsiteX16" fmla="*/ 0 w 1953091"/>
              <a:gd name="connsiteY16" fmla="*/ 4037723 h 4243500"/>
              <a:gd name="connsiteX17" fmla="*/ 0 w 1953091"/>
              <a:gd name="connsiteY17" fmla="*/ 2516344 h 4243500"/>
              <a:gd name="connsiteX18" fmla="*/ 0 w 1953091"/>
              <a:gd name="connsiteY18" fmla="*/ 1727158 h 4243500"/>
              <a:gd name="connsiteX19" fmla="*/ 0 w 1953091"/>
              <a:gd name="connsiteY19" fmla="*/ 205778 h 4243500"/>
              <a:gd name="connsiteX20" fmla="*/ 205778 w 1953091"/>
              <a:gd name="connsiteY20" fmla="*/ 0 h 42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53091" h="4243500">
                <a:moveTo>
                  <a:pt x="205778" y="0"/>
                </a:moveTo>
                <a:lnTo>
                  <a:pt x="597938" y="0"/>
                </a:lnTo>
                <a:lnTo>
                  <a:pt x="597117" y="8140"/>
                </a:lnTo>
                <a:lnTo>
                  <a:pt x="597117" y="89515"/>
                </a:lnTo>
                <a:cubicBezTo>
                  <a:pt x="597117" y="134460"/>
                  <a:pt x="633552" y="170896"/>
                  <a:pt x="678497" y="170896"/>
                </a:cubicBezTo>
                <a:lnTo>
                  <a:pt x="1274594" y="170896"/>
                </a:lnTo>
                <a:cubicBezTo>
                  <a:pt x="1319539" y="170896"/>
                  <a:pt x="1355974" y="134460"/>
                  <a:pt x="1355974" y="89515"/>
                </a:cubicBezTo>
                <a:lnTo>
                  <a:pt x="1355974" y="8140"/>
                </a:lnTo>
                <a:lnTo>
                  <a:pt x="1355153" y="0"/>
                </a:lnTo>
                <a:lnTo>
                  <a:pt x="1747313" y="0"/>
                </a:lnTo>
                <a:cubicBezTo>
                  <a:pt x="1860961" y="0"/>
                  <a:pt x="1953091" y="92130"/>
                  <a:pt x="1953091" y="205778"/>
                </a:cubicBezTo>
                <a:lnTo>
                  <a:pt x="1953091" y="1727158"/>
                </a:lnTo>
                <a:lnTo>
                  <a:pt x="1953091" y="2516344"/>
                </a:lnTo>
                <a:lnTo>
                  <a:pt x="1953091" y="4037723"/>
                </a:lnTo>
                <a:cubicBezTo>
                  <a:pt x="1953091" y="4151370"/>
                  <a:pt x="1860961" y="4243500"/>
                  <a:pt x="1747314" y="4243500"/>
                </a:cubicBezTo>
                <a:lnTo>
                  <a:pt x="205778" y="4243500"/>
                </a:lnTo>
                <a:cubicBezTo>
                  <a:pt x="92130" y="4243500"/>
                  <a:pt x="0" y="4151370"/>
                  <a:pt x="0" y="4037723"/>
                </a:cubicBezTo>
                <a:lnTo>
                  <a:pt x="0" y="2516344"/>
                </a:lnTo>
                <a:lnTo>
                  <a:pt x="0" y="1727158"/>
                </a:lnTo>
                <a:lnTo>
                  <a:pt x="0" y="205778"/>
                </a:lnTo>
                <a:cubicBezTo>
                  <a:pt x="0" y="92130"/>
                  <a:pt x="92130" y="0"/>
                  <a:pt x="205778" y="0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tx2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4689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 w Mobile - Whi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F3BD1F-0CB2-6B9D-C0EE-4A483E021E2D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14CE2-29D5-B255-1224-FA3026C22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2334" y="5003958"/>
            <a:ext cx="6294423" cy="76595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75DB2-8224-44B4-D40E-B4E2C9C47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2334" y="385042"/>
            <a:ext cx="6294423" cy="4366443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1536761-8A25-D7E8-BD01-5B6AD3DB5C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CDF9B65-1B34-FA63-CF3C-87B0E8447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E6DAB-7A23-73F7-B0B9-2366CD7650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815"/>
            <a:ext cx="5292334" cy="5811830"/>
          </a:xfrm>
          <a:prstGeom prst="rect">
            <a:avLst/>
          </a:prstGeom>
        </p:spPr>
      </p:pic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E6513AAE-F882-06C5-CEB6-2AE8050366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40035" y="315885"/>
            <a:ext cx="2424146" cy="5170808"/>
          </a:xfrm>
          <a:custGeom>
            <a:avLst/>
            <a:gdLst>
              <a:gd name="connsiteX0" fmla="*/ 205778 w 1953091"/>
              <a:gd name="connsiteY0" fmla="*/ 0 h 4243500"/>
              <a:gd name="connsiteX1" fmla="*/ 597938 w 1953091"/>
              <a:gd name="connsiteY1" fmla="*/ 0 h 4243500"/>
              <a:gd name="connsiteX2" fmla="*/ 597117 w 1953091"/>
              <a:gd name="connsiteY2" fmla="*/ 8140 h 4243500"/>
              <a:gd name="connsiteX3" fmla="*/ 597117 w 1953091"/>
              <a:gd name="connsiteY3" fmla="*/ 89515 h 4243500"/>
              <a:gd name="connsiteX4" fmla="*/ 678497 w 1953091"/>
              <a:gd name="connsiteY4" fmla="*/ 170896 h 4243500"/>
              <a:gd name="connsiteX5" fmla="*/ 1274594 w 1953091"/>
              <a:gd name="connsiteY5" fmla="*/ 170896 h 4243500"/>
              <a:gd name="connsiteX6" fmla="*/ 1355974 w 1953091"/>
              <a:gd name="connsiteY6" fmla="*/ 89515 h 4243500"/>
              <a:gd name="connsiteX7" fmla="*/ 1355974 w 1953091"/>
              <a:gd name="connsiteY7" fmla="*/ 8140 h 4243500"/>
              <a:gd name="connsiteX8" fmla="*/ 1355153 w 1953091"/>
              <a:gd name="connsiteY8" fmla="*/ 0 h 4243500"/>
              <a:gd name="connsiteX9" fmla="*/ 1747313 w 1953091"/>
              <a:gd name="connsiteY9" fmla="*/ 0 h 4243500"/>
              <a:gd name="connsiteX10" fmla="*/ 1953091 w 1953091"/>
              <a:gd name="connsiteY10" fmla="*/ 205778 h 4243500"/>
              <a:gd name="connsiteX11" fmla="*/ 1953091 w 1953091"/>
              <a:gd name="connsiteY11" fmla="*/ 1727158 h 4243500"/>
              <a:gd name="connsiteX12" fmla="*/ 1953091 w 1953091"/>
              <a:gd name="connsiteY12" fmla="*/ 2516344 h 4243500"/>
              <a:gd name="connsiteX13" fmla="*/ 1953091 w 1953091"/>
              <a:gd name="connsiteY13" fmla="*/ 4037723 h 4243500"/>
              <a:gd name="connsiteX14" fmla="*/ 1747314 w 1953091"/>
              <a:gd name="connsiteY14" fmla="*/ 4243500 h 4243500"/>
              <a:gd name="connsiteX15" fmla="*/ 205778 w 1953091"/>
              <a:gd name="connsiteY15" fmla="*/ 4243500 h 4243500"/>
              <a:gd name="connsiteX16" fmla="*/ 0 w 1953091"/>
              <a:gd name="connsiteY16" fmla="*/ 4037723 h 4243500"/>
              <a:gd name="connsiteX17" fmla="*/ 0 w 1953091"/>
              <a:gd name="connsiteY17" fmla="*/ 2516344 h 4243500"/>
              <a:gd name="connsiteX18" fmla="*/ 0 w 1953091"/>
              <a:gd name="connsiteY18" fmla="*/ 1727158 h 4243500"/>
              <a:gd name="connsiteX19" fmla="*/ 0 w 1953091"/>
              <a:gd name="connsiteY19" fmla="*/ 205778 h 4243500"/>
              <a:gd name="connsiteX20" fmla="*/ 205778 w 1953091"/>
              <a:gd name="connsiteY20" fmla="*/ 0 h 42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53091" h="4243500">
                <a:moveTo>
                  <a:pt x="205778" y="0"/>
                </a:moveTo>
                <a:lnTo>
                  <a:pt x="597938" y="0"/>
                </a:lnTo>
                <a:lnTo>
                  <a:pt x="597117" y="8140"/>
                </a:lnTo>
                <a:lnTo>
                  <a:pt x="597117" y="89515"/>
                </a:lnTo>
                <a:cubicBezTo>
                  <a:pt x="597117" y="134460"/>
                  <a:pt x="633552" y="170896"/>
                  <a:pt x="678497" y="170896"/>
                </a:cubicBezTo>
                <a:lnTo>
                  <a:pt x="1274594" y="170896"/>
                </a:lnTo>
                <a:cubicBezTo>
                  <a:pt x="1319539" y="170896"/>
                  <a:pt x="1355974" y="134460"/>
                  <a:pt x="1355974" y="89515"/>
                </a:cubicBezTo>
                <a:lnTo>
                  <a:pt x="1355974" y="8140"/>
                </a:lnTo>
                <a:lnTo>
                  <a:pt x="1355153" y="0"/>
                </a:lnTo>
                <a:lnTo>
                  <a:pt x="1747313" y="0"/>
                </a:lnTo>
                <a:cubicBezTo>
                  <a:pt x="1860961" y="0"/>
                  <a:pt x="1953091" y="92130"/>
                  <a:pt x="1953091" y="205778"/>
                </a:cubicBezTo>
                <a:lnTo>
                  <a:pt x="1953091" y="1727158"/>
                </a:lnTo>
                <a:lnTo>
                  <a:pt x="1953091" y="2516344"/>
                </a:lnTo>
                <a:lnTo>
                  <a:pt x="1953091" y="4037723"/>
                </a:lnTo>
                <a:cubicBezTo>
                  <a:pt x="1953091" y="4151370"/>
                  <a:pt x="1860961" y="4243500"/>
                  <a:pt x="1747314" y="4243500"/>
                </a:cubicBezTo>
                <a:lnTo>
                  <a:pt x="205778" y="4243500"/>
                </a:lnTo>
                <a:cubicBezTo>
                  <a:pt x="92130" y="4243500"/>
                  <a:pt x="0" y="4151370"/>
                  <a:pt x="0" y="4037723"/>
                </a:cubicBezTo>
                <a:lnTo>
                  <a:pt x="0" y="2516344"/>
                </a:lnTo>
                <a:lnTo>
                  <a:pt x="0" y="1727158"/>
                </a:lnTo>
                <a:lnTo>
                  <a:pt x="0" y="205778"/>
                </a:lnTo>
                <a:cubicBezTo>
                  <a:pt x="0" y="92130"/>
                  <a:pt x="92130" y="0"/>
                  <a:pt x="205778" y="0"/>
                </a:cubicBezTo>
                <a:close/>
              </a:path>
            </a:pathLst>
          </a:custGeom>
          <a:pattFill prst="pct5">
            <a:fgClr>
              <a:schemeClr val="tx2"/>
            </a:fgClr>
            <a:bgClr>
              <a:schemeClr val="tx2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87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2BE95B-A383-251F-6E3D-363D9FC01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7"/>
          <a:stretch/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1BB580-8C6A-C7B0-3AE8-6A156F0FF9DA}"/>
              </a:ext>
            </a:extLst>
          </p:cNvPr>
          <p:cNvSpPr txBox="1"/>
          <p:nvPr userDrawn="1"/>
        </p:nvSpPr>
        <p:spPr>
          <a:xfrm>
            <a:off x="8944495" y="5592689"/>
            <a:ext cx="3247506" cy="246221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1000">
                <a:solidFill>
                  <a:schemeClr val="bg1"/>
                </a:solidFill>
                <a:latin typeface="aktiv-grotesk"/>
              </a:rPr>
              <a:t>Sustainability – The Electrification of the Green Economy</a:t>
            </a:r>
            <a:endParaRPr lang="en-AU" sz="10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FE824F-F033-C380-A82F-379A1238E0FA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1F7B08-74E0-CCD3-8C78-BA550B591A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9549" y="5943055"/>
            <a:ext cx="1154604" cy="8082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BF75B5-A588-59FE-3548-58574652BD77}"/>
              </a:ext>
            </a:extLst>
          </p:cNvPr>
          <p:cNvSpPr txBox="1"/>
          <p:nvPr userDrawn="1"/>
        </p:nvSpPr>
        <p:spPr>
          <a:xfrm>
            <a:off x="172374" y="6012614"/>
            <a:ext cx="39375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>
                <a:solidFill>
                  <a:schemeClr val="bg2"/>
                </a:solidFill>
              </a:rPr>
              <a:t>OUR PURPOSE</a:t>
            </a:r>
          </a:p>
          <a:p>
            <a:pPr algn="l"/>
            <a:r>
              <a:rPr lang="en-US" sz="2400" b="1">
                <a:solidFill>
                  <a:schemeClr val="bg2"/>
                </a:solidFill>
                <a:latin typeface="+mn-lt"/>
              </a:rPr>
              <a:t>DELIVER SUSTAINABLE VALUE</a:t>
            </a:r>
            <a:endParaRPr lang="en-AU" sz="24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781475-47AA-527B-8C34-78E605B1DD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487488"/>
            <a:ext cx="5466286" cy="2713037"/>
          </a:xfrm>
          <a:solidFill>
            <a:schemeClr val="tx2">
              <a:alpha val="40000"/>
            </a:schemeClr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179388" lvl="1" indent="0">
              <a:buNone/>
            </a:pPr>
            <a:r>
              <a:rPr lang="en-US" sz="4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</a:p>
          <a:p>
            <a:pPr marL="179388" lvl="1" indent="0">
              <a:buNone/>
            </a:pP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endParaRPr lang="en-US" sz="4400" b="1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9388" lvl="1" indent="0">
              <a:buNone/>
            </a:pPr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Name, Title</a:t>
            </a:r>
          </a:p>
          <a:p>
            <a:pPr marL="179388" lvl="1" indent="0">
              <a:buNone/>
            </a:pPr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 Month Year</a:t>
            </a:r>
          </a:p>
          <a:p>
            <a:pPr lvl="4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9823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ptop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29FB9BE-AF64-FF37-9F8C-D29291B0EB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42" y="222251"/>
            <a:ext cx="12016315" cy="6134099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09DEA4B-9D35-BA66-01FE-77670ACE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51C1F2D-8BD9-0C8A-0C42-2AF2B748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9E7D18A-9414-D73B-F915-095051B3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02A6-5F73-40B1-9F4A-AE39A9697FF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8D5FBFB-C594-00DC-8ED1-CE15FF0251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05025" y="814388"/>
            <a:ext cx="8042276" cy="4919662"/>
          </a:xfrm>
          <a:pattFill prst="pct5">
            <a:fgClr>
              <a:srgbClr val="000000"/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14CE2-29D5-B255-1224-FA3026C22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024" y="4164014"/>
            <a:ext cx="8042276" cy="901699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75DB2-8224-44B4-D40E-B4E2C9C47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5024" y="5065713"/>
            <a:ext cx="8042276" cy="668337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4324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ptop - Iluka Green">
    <p:bg>
      <p:bgPr>
        <a:gradFill rotWithShape="1">
          <a:gsLst>
            <a:gs pos="0">
              <a:schemeClr val="accent2"/>
            </a:gs>
            <a:gs pos="50000">
              <a:schemeClr val="accent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29FB9BE-AF64-FF37-9F8C-D29291B0EB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42" y="222251"/>
            <a:ext cx="12016315" cy="6134099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09DEA4B-9D35-BA66-01FE-77670ACE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51C1F2D-8BD9-0C8A-0C42-2AF2B748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9E7D18A-9414-D73B-F915-095051B3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802902A6-5F73-40B1-9F4A-AE39A9697FF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8D5FBFB-C594-00DC-8ED1-CE15FF0251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05024" y="809625"/>
            <a:ext cx="8077201" cy="4924425"/>
          </a:xfrm>
          <a:pattFill prst="pct5">
            <a:fgClr>
              <a:srgbClr val="000000"/>
            </a:fgClr>
            <a:bgClr>
              <a:schemeClr val="tx1">
                <a:lumMod val="95000"/>
              </a:schemeClr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14CE2-29D5-B255-1224-FA3026C22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024" y="4164014"/>
            <a:ext cx="8042276" cy="901699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75DB2-8224-44B4-D40E-B4E2C9C47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5024" y="5065713"/>
            <a:ext cx="8042276" cy="668337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9043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ptop - Iluka Blue">
    <p:bg>
      <p:bgPr>
        <a:gradFill rotWithShape="1">
          <a:gsLst>
            <a:gs pos="0">
              <a:schemeClr val="accent5"/>
            </a:gs>
            <a:gs pos="51000">
              <a:schemeClr val="accent5"/>
            </a:gs>
            <a:gs pos="10000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29FB9BE-AF64-FF37-9F8C-D29291B0EB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42" y="222251"/>
            <a:ext cx="12016315" cy="6134099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09DEA4B-9D35-BA66-01FE-77670ACE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51C1F2D-8BD9-0C8A-0C42-2AF2B748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9E7D18A-9414-D73B-F915-095051B3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802902A6-5F73-40B1-9F4A-AE39A9697FF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8D5FBFB-C594-00DC-8ED1-CE15FF0251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05024" y="809625"/>
            <a:ext cx="8077201" cy="4924425"/>
          </a:xfrm>
          <a:pattFill prst="pct5">
            <a:fgClr>
              <a:srgbClr val="000000"/>
            </a:fgClr>
            <a:bgClr>
              <a:schemeClr val="tx1">
                <a:lumMod val="95000"/>
              </a:schemeClr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14CE2-29D5-B255-1224-FA3026C22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024" y="4164014"/>
            <a:ext cx="8042276" cy="901699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75DB2-8224-44B4-D40E-B4E2C9C47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5024" y="5065713"/>
            <a:ext cx="8042276" cy="668337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6342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ptop - Zircon">
    <p:bg>
      <p:bgPr>
        <a:gradFill rotWithShape="1">
          <a:gsLst>
            <a:gs pos="0">
              <a:srgbClr val="C37955"/>
            </a:gs>
            <a:gs pos="50000">
              <a:srgbClr val="A64B2C"/>
            </a:gs>
            <a:gs pos="100000">
              <a:srgbClr val="A64B2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29FB9BE-AF64-FF37-9F8C-D29291B0EB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42" y="222251"/>
            <a:ext cx="12016315" cy="6134099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09DEA4B-9D35-BA66-01FE-77670ACE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51C1F2D-8BD9-0C8A-0C42-2AF2B748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9E7D18A-9414-D73B-F915-095051B3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802902A6-5F73-40B1-9F4A-AE39A9697FF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8D5FBFB-C594-00DC-8ED1-CE15FF0251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05024" y="809625"/>
            <a:ext cx="8077201" cy="4924425"/>
          </a:xfrm>
          <a:pattFill prst="pct5">
            <a:fgClr>
              <a:srgbClr val="000000"/>
            </a:fgClr>
            <a:bgClr>
              <a:schemeClr val="tx1">
                <a:lumMod val="95000"/>
              </a:schemeClr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14CE2-29D5-B255-1224-FA3026C22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024" y="4164014"/>
            <a:ext cx="8042276" cy="901699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75DB2-8224-44B4-D40E-B4E2C9C47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5024" y="5065713"/>
            <a:ext cx="8042276" cy="668337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31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ptop - Stee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29FB9BE-AF64-FF37-9F8C-D29291B0EB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42" y="222251"/>
            <a:ext cx="12016315" cy="6134099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09DEA4B-9D35-BA66-01FE-77670ACE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51C1F2D-8BD9-0C8A-0C42-2AF2B748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9E7D18A-9414-D73B-F915-095051B3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802902A6-5F73-40B1-9F4A-AE39A9697FF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8D5FBFB-C594-00DC-8ED1-CE15FF0251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05024" y="809625"/>
            <a:ext cx="8077201" cy="4924425"/>
          </a:xfrm>
          <a:pattFill prst="pct5">
            <a:fgClr>
              <a:srgbClr val="000000"/>
            </a:fgClr>
            <a:bgClr>
              <a:schemeClr val="tx1">
                <a:lumMod val="95000"/>
              </a:schemeClr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A14CE2-29D5-B255-1224-FA3026C22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024" y="4164014"/>
            <a:ext cx="8042276" cy="901699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75DB2-8224-44B4-D40E-B4E2C9C47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5024" y="5065713"/>
            <a:ext cx="8042276" cy="668337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256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quare w Image - Iluka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45A8CF-941E-2EED-5369-2BE72BE4762D}"/>
              </a:ext>
            </a:extLst>
          </p:cNvPr>
          <p:cNvSpPr/>
          <p:nvPr userDrawn="1"/>
        </p:nvSpPr>
        <p:spPr>
          <a:xfrm rot="2700000">
            <a:off x="7094967" y="1720556"/>
            <a:ext cx="3083510" cy="3083510"/>
          </a:xfrm>
          <a:prstGeom prst="roundRect">
            <a:avLst>
              <a:gd name="adj" fmla="val 15247"/>
            </a:avLst>
          </a:prstGeom>
          <a:solidFill>
            <a:schemeClr val="accent2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92DD8-14BE-D088-35FA-962C501C7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448180" cy="171926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9CFB7-754D-87D3-9AFB-6D462711F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2056"/>
            <a:ext cx="5448180" cy="2477594"/>
          </a:xfrm>
        </p:spPr>
        <p:txBody>
          <a:bodyPr/>
          <a:lstStyle>
            <a:lvl1pPr marL="0" indent="0">
              <a:buNone/>
              <a:defRPr sz="2400">
                <a:solidFill>
                  <a:srgbClr val="4B5B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E1800-4746-E4FC-CF89-47202778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91F96-BC3E-C8A2-E184-4FF5CC06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788454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8158E-22F9-AF6C-03F9-CA45AD6B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02A6-5F73-40B1-9F4A-AE39A9697FFC}" type="slidenum">
              <a:rPr lang="en-AU" smtClean="0"/>
              <a:t>‹#›</a:t>
            </a:fld>
            <a:endParaRPr lang="en-AU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574627-486C-B491-6F91-22E1390EB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75" y="806450"/>
            <a:ext cx="1238250" cy="8763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8A9DF6-EF08-E8C5-875E-E9E235658876}"/>
              </a:ext>
            </a:extLst>
          </p:cNvPr>
          <p:cNvSpPr/>
          <p:nvPr userDrawn="1"/>
        </p:nvSpPr>
        <p:spPr>
          <a:xfrm rot="2700000">
            <a:off x="7471703" y="1428093"/>
            <a:ext cx="3668437" cy="3668437"/>
          </a:xfrm>
          <a:prstGeom prst="roundRect">
            <a:avLst>
              <a:gd name="adj" fmla="val 9568"/>
            </a:avLst>
          </a:prstGeom>
          <a:solidFill>
            <a:schemeClr val="tx2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19253A-5DF9-C40A-8E76-9DE8DBC84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26792" y="351330"/>
            <a:ext cx="5821963" cy="5821963"/>
          </a:xfrm>
          <a:custGeom>
            <a:avLst/>
            <a:gdLst>
              <a:gd name="connsiteX0" fmla="*/ 2910982 w 5821963"/>
              <a:gd name="connsiteY0" fmla="*/ 1 h 5821963"/>
              <a:gd name="connsiteX1" fmla="*/ 3223480 w 5821963"/>
              <a:gd name="connsiteY1" fmla="*/ 129441 h 5821963"/>
              <a:gd name="connsiteX2" fmla="*/ 5692522 w 5821963"/>
              <a:gd name="connsiteY2" fmla="*/ 2598484 h 5821963"/>
              <a:gd name="connsiteX3" fmla="*/ 5692522 w 5821963"/>
              <a:gd name="connsiteY3" fmla="*/ 3223480 h 5821963"/>
              <a:gd name="connsiteX4" fmla="*/ 3223480 w 5821963"/>
              <a:gd name="connsiteY4" fmla="*/ 5692522 h 5821963"/>
              <a:gd name="connsiteX5" fmla="*/ 2598483 w 5821963"/>
              <a:gd name="connsiteY5" fmla="*/ 5692522 h 5821963"/>
              <a:gd name="connsiteX6" fmla="*/ 129441 w 5821963"/>
              <a:gd name="connsiteY6" fmla="*/ 3223480 h 5821963"/>
              <a:gd name="connsiteX7" fmla="*/ 129441 w 5821963"/>
              <a:gd name="connsiteY7" fmla="*/ 2598484 h 5821963"/>
              <a:gd name="connsiteX8" fmla="*/ 2598483 w 5821963"/>
              <a:gd name="connsiteY8" fmla="*/ 129441 h 5821963"/>
              <a:gd name="connsiteX9" fmla="*/ 2910982 w 5821963"/>
              <a:gd name="connsiteY9" fmla="*/ 1 h 582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963" h="5821963">
                <a:moveTo>
                  <a:pt x="2910982" y="1"/>
                </a:moveTo>
                <a:cubicBezTo>
                  <a:pt x="3024084" y="0"/>
                  <a:pt x="3137186" y="43147"/>
                  <a:pt x="3223480" y="129441"/>
                </a:cubicBezTo>
                <a:lnTo>
                  <a:pt x="5692522" y="2598484"/>
                </a:lnTo>
                <a:cubicBezTo>
                  <a:pt x="5865110" y="2771071"/>
                  <a:pt x="5865110" y="3050892"/>
                  <a:pt x="5692522" y="3223480"/>
                </a:cubicBezTo>
                <a:lnTo>
                  <a:pt x="3223480" y="5692522"/>
                </a:lnTo>
                <a:cubicBezTo>
                  <a:pt x="3050892" y="5865110"/>
                  <a:pt x="2771071" y="5865110"/>
                  <a:pt x="2598483" y="5692522"/>
                </a:cubicBezTo>
                <a:lnTo>
                  <a:pt x="129441" y="3223480"/>
                </a:lnTo>
                <a:cubicBezTo>
                  <a:pt x="-43146" y="3050892"/>
                  <a:pt x="-43146" y="2771071"/>
                  <a:pt x="129441" y="2598484"/>
                </a:cubicBezTo>
                <a:lnTo>
                  <a:pt x="2598483" y="129441"/>
                </a:lnTo>
                <a:cubicBezTo>
                  <a:pt x="2684777" y="43147"/>
                  <a:pt x="2797879" y="0"/>
                  <a:pt x="2910982" y="1"/>
                </a:cubicBezTo>
                <a:close/>
              </a:path>
            </a:pathLst>
          </a:custGeom>
          <a:pattFill prst="pct5">
            <a:fgClr>
              <a:schemeClr val="bg2">
                <a:lumMod val="20000"/>
                <a:lumOff val="8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8990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quare w Image - Zirc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018526-D8F6-EE9D-45D5-66A64F3A6830}"/>
              </a:ext>
            </a:extLst>
          </p:cNvPr>
          <p:cNvSpPr/>
          <p:nvPr userDrawn="1"/>
        </p:nvSpPr>
        <p:spPr>
          <a:xfrm rot="2700000">
            <a:off x="7094967" y="1720556"/>
            <a:ext cx="3083510" cy="3083510"/>
          </a:xfrm>
          <a:prstGeom prst="roundRect">
            <a:avLst>
              <a:gd name="adj" fmla="val 10005"/>
            </a:avLst>
          </a:prstGeom>
          <a:solidFill>
            <a:srgbClr val="C379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E1800-4746-E4FC-CF89-47202778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91F96-BC3E-C8A2-E184-4FF5CC06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788454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8158E-22F9-AF6C-03F9-CA45AD6B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02A6-5F73-40B1-9F4A-AE39A9697FFC}" type="slidenum">
              <a:rPr lang="en-AU" smtClean="0"/>
              <a:t>‹#›</a:t>
            </a:fld>
            <a:endParaRPr lang="en-AU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574627-486C-B491-6F91-22E1390EB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75" y="806450"/>
            <a:ext cx="1238250" cy="8763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8A9DF6-EF08-E8C5-875E-E9E235658876}"/>
              </a:ext>
            </a:extLst>
          </p:cNvPr>
          <p:cNvSpPr/>
          <p:nvPr userDrawn="1"/>
        </p:nvSpPr>
        <p:spPr>
          <a:xfrm rot="2700000">
            <a:off x="7471703" y="1428093"/>
            <a:ext cx="3668437" cy="3668437"/>
          </a:xfrm>
          <a:prstGeom prst="roundRect">
            <a:avLst>
              <a:gd name="adj" fmla="val 9568"/>
            </a:avLst>
          </a:prstGeom>
          <a:solidFill>
            <a:srgbClr val="A64B2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19253A-5DF9-C40A-8E76-9DE8DBC84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26792" y="351330"/>
            <a:ext cx="5821963" cy="5821963"/>
          </a:xfrm>
          <a:custGeom>
            <a:avLst/>
            <a:gdLst>
              <a:gd name="connsiteX0" fmla="*/ 2910982 w 5821963"/>
              <a:gd name="connsiteY0" fmla="*/ 1 h 5821963"/>
              <a:gd name="connsiteX1" fmla="*/ 3223480 w 5821963"/>
              <a:gd name="connsiteY1" fmla="*/ 129441 h 5821963"/>
              <a:gd name="connsiteX2" fmla="*/ 5692522 w 5821963"/>
              <a:gd name="connsiteY2" fmla="*/ 2598484 h 5821963"/>
              <a:gd name="connsiteX3" fmla="*/ 5692522 w 5821963"/>
              <a:gd name="connsiteY3" fmla="*/ 3223480 h 5821963"/>
              <a:gd name="connsiteX4" fmla="*/ 3223480 w 5821963"/>
              <a:gd name="connsiteY4" fmla="*/ 5692522 h 5821963"/>
              <a:gd name="connsiteX5" fmla="*/ 2598483 w 5821963"/>
              <a:gd name="connsiteY5" fmla="*/ 5692522 h 5821963"/>
              <a:gd name="connsiteX6" fmla="*/ 129441 w 5821963"/>
              <a:gd name="connsiteY6" fmla="*/ 3223480 h 5821963"/>
              <a:gd name="connsiteX7" fmla="*/ 129441 w 5821963"/>
              <a:gd name="connsiteY7" fmla="*/ 2598484 h 5821963"/>
              <a:gd name="connsiteX8" fmla="*/ 2598483 w 5821963"/>
              <a:gd name="connsiteY8" fmla="*/ 129441 h 5821963"/>
              <a:gd name="connsiteX9" fmla="*/ 2910982 w 5821963"/>
              <a:gd name="connsiteY9" fmla="*/ 1 h 582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963" h="5821963">
                <a:moveTo>
                  <a:pt x="2910982" y="1"/>
                </a:moveTo>
                <a:cubicBezTo>
                  <a:pt x="3024084" y="0"/>
                  <a:pt x="3137186" y="43147"/>
                  <a:pt x="3223480" y="129441"/>
                </a:cubicBezTo>
                <a:lnTo>
                  <a:pt x="5692522" y="2598484"/>
                </a:lnTo>
                <a:cubicBezTo>
                  <a:pt x="5865110" y="2771071"/>
                  <a:pt x="5865110" y="3050892"/>
                  <a:pt x="5692522" y="3223480"/>
                </a:cubicBezTo>
                <a:lnTo>
                  <a:pt x="3223480" y="5692522"/>
                </a:lnTo>
                <a:cubicBezTo>
                  <a:pt x="3050892" y="5865110"/>
                  <a:pt x="2771071" y="5865110"/>
                  <a:pt x="2598483" y="5692522"/>
                </a:cubicBezTo>
                <a:lnTo>
                  <a:pt x="129441" y="3223480"/>
                </a:lnTo>
                <a:cubicBezTo>
                  <a:pt x="-43146" y="3050892"/>
                  <a:pt x="-43146" y="2771071"/>
                  <a:pt x="129441" y="2598484"/>
                </a:cubicBezTo>
                <a:lnTo>
                  <a:pt x="2598483" y="129441"/>
                </a:lnTo>
                <a:cubicBezTo>
                  <a:pt x="2684777" y="43147"/>
                  <a:pt x="2797879" y="0"/>
                  <a:pt x="2910982" y="1"/>
                </a:cubicBezTo>
                <a:close/>
              </a:path>
            </a:pathLst>
          </a:custGeom>
          <a:pattFill prst="pct5">
            <a:fgClr>
              <a:schemeClr val="bg2">
                <a:lumMod val="20000"/>
                <a:lumOff val="8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E209562-7DE0-422D-5DB7-2AA98856E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448180" cy="171926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284A9CD-B202-3043-42DF-995F58FC9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2056"/>
            <a:ext cx="5448180" cy="2477594"/>
          </a:xfrm>
        </p:spPr>
        <p:txBody>
          <a:bodyPr/>
          <a:lstStyle>
            <a:lvl1pPr marL="0" indent="0">
              <a:buNone/>
              <a:defRPr sz="2400">
                <a:solidFill>
                  <a:srgbClr val="4B5B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187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quare w Image - Steel B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A0134F4-7411-A63D-9269-E4BEF07D81C4}"/>
              </a:ext>
            </a:extLst>
          </p:cNvPr>
          <p:cNvSpPr/>
          <p:nvPr userDrawn="1"/>
        </p:nvSpPr>
        <p:spPr>
          <a:xfrm rot="2700000">
            <a:off x="7094967" y="1720556"/>
            <a:ext cx="3083510" cy="3083510"/>
          </a:xfrm>
          <a:prstGeom prst="roundRect">
            <a:avLst>
              <a:gd name="adj" fmla="val 15247"/>
            </a:avLst>
          </a:prstGeom>
          <a:solidFill>
            <a:schemeClr val="tx2">
              <a:alpha val="2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E1800-4746-E4FC-CF89-47202778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91F96-BC3E-C8A2-E184-4FF5CC06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788454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8158E-22F9-AF6C-03F9-CA45AD6B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802902A6-5F73-40B1-9F4A-AE39A9697FFC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574627-486C-B491-6F91-22E1390EB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75" y="806450"/>
            <a:ext cx="1238250" cy="8763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447499-C613-E7E1-8E6C-BB8750F35061}"/>
              </a:ext>
            </a:extLst>
          </p:cNvPr>
          <p:cNvSpPr/>
          <p:nvPr userDrawn="1"/>
        </p:nvSpPr>
        <p:spPr>
          <a:xfrm rot="2700000">
            <a:off x="7471703" y="1428093"/>
            <a:ext cx="3668437" cy="3668437"/>
          </a:xfrm>
          <a:prstGeom prst="roundRect">
            <a:avLst>
              <a:gd name="adj" fmla="val 9568"/>
            </a:avLst>
          </a:prstGeom>
          <a:solidFill>
            <a:schemeClr val="tx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F7EEF2A5-A46E-3855-75DD-C91835BC2D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26792" y="351330"/>
            <a:ext cx="5821963" cy="5821963"/>
          </a:xfrm>
          <a:custGeom>
            <a:avLst/>
            <a:gdLst>
              <a:gd name="connsiteX0" fmla="*/ 2910982 w 5821963"/>
              <a:gd name="connsiteY0" fmla="*/ 1 h 5821963"/>
              <a:gd name="connsiteX1" fmla="*/ 3223480 w 5821963"/>
              <a:gd name="connsiteY1" fmla="*/ 129441 h 5821963"/>
              <a:gd name="connsiteX2" fmla="*/ 5692522 w 5821963"/>
              <a:gd name="connsiteY2" fmla="*/ 2598484 h 5821963"/>
              <a:gd name="connsiteX3" fmla="*/ 5692522 w 5821963"/>
              <a:gd name="connsiteY3" fmla="*/ 3223480 h 5821963"/>
              <a:gd name="connsiteX4" fmla="*/ 3223480 w 5821963"/>
              <a:gd name="connsiteY4" fmla="*/ 5692522 h 5821963"/>
              <a:gd name="connsiteX5" fmla="*/ 2598483 w 5821963"/>
              <a:gd name="connsiteY5" fmla="*/ 5692522 h 5821963"/>
              <a:gd name="connsiteX6" fmla="*/ 129441 w 5821963"/>
              <a:gd name="connsiteY6" fmla="*/ 3223480 h 5821963"/>
              <a:gd name="connsiteX7" fmla="*/ 129441 w 5821963"/>
              <a:gd name="connsiteY7" fmla="*/ 2598484 h 5821963"/>
              <a:gd name="connsiteX8" fmla="*/ 2598483 w 5821963"/>
              <a:gd name="connsiteY8" fmla="*/ 129441 h 5821963"/>
              <a:gd name="connsiteX9" fmla="*/ 2910982 w 5821963"/>
              <a:gd name="connsiteY9" fmla="*/ 1 h 582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963" h="5821963">
                <a:moveTo>
                  <a:pt x="2910982" y="1"/>
                </a:moveTo>
                <a:cubicBezTo>
                  <a:pt x="3024084" y="0"/>
                  <a:pt x="3137186" y="43147"/>
                  <a:pt x="3223480" y="129441"/>
                </a:cubicBezTo>
                <a:lnTo>
                  <a:pt x="5692522" y="2598484"/>
                </a:lnTo>
                <a:cubicBezTo>
                  <a:pt x="5865110" y="2771071"/>
                  <a:pt x="5865110" y="3050892"/>
                  <a:pt x="5692522" y="3223480"/>
                </a:cubicBezTo>
                <a:lnTo>
                  <a:pt x="3223480" y="5692522"/>
                </a:lnTo>
                <a:cubicBezTo>
                  <a:pt x="3050892" y="5865110"/>
                  <a:pt x="2771071" y="5865110"/>
                  <a:pt x="2598483" y="5692522"/>
                </a:cubicBezTo>
                <a:lnTo>
                  <a:pt x="129441" y="3223480"/>
                </a:lnTo>
                <a:cubicBezTo>
                  <a:pt x="-43146" y="3050892"/>
                  <a:pt x="-43146" y="2771071"/>
                  <a:pt x="129441" y="2598484"/>
                </a:cubicBezTo>
                <a:lnTo>
                  <a:pt x="2598483" y="129441"/>
                </a:lnTo>
                <a:cubicBezTo>
                  <a:pt x="2684777" y="43147"/>
                  <a:pt x="2797879" y="0"/>
                  <a:pt x="2910982" y="1"/>
                </a:cubicBezTo>
                <a:close/>
              </a:path>
            </a:pathLst>
          </a:custGeom>
          <a:pattFill prst="pct5">
            <a:fgClr>
              <a:schemeClr val="bg2">
                <a:lumMod val="20000"/>
                <a:lumOff val="80000"/>
              </a:schemeClr>
            </a:fgClr>
            <a:bgClr>
              <a:schemeClr val="bg2">
                <a:lumMod val="60000"/>
                <a:lumOff val="4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32FD00-9AD4-DD79-C412-E5C264424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448180" cy="1719261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7367FCF-4DAE-CD90-08E2-A33289C90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2056"/>
            <a:ext cx="5448180" cy="24775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485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quare w Image - Iluka Green BG">
    <p:bg>
      <p:bgPr>
        <a:gradFill>
          <a:gsLst>
            <a:gs pos="0">
              <a:schemeClr val="accent2"/>
            </a:gs>
            <a:gs pos="50000">
              <a:schemeClr val="accent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A0134F4-7411-A63D-9269-E4BEF07D81C4}"/>
              </a:ext>
            </a:extLst>
          </p:cNvPr>
          <p:cNvSpPr/>
          <p:nvPr userDrawn="1"/>
        </p:nvSpPr>
        <p:spPr>
          <a:xfrm rot="2700000">
            <a:off x="7094967" y="1720556"/>
            <a:ext cx="3083510" cy="3083510"/>
          </a:xfrm>
          <a:prstGeom prst="roundRect">
            <a:avLst>
              <a:gd name="adj" fmla="val 15247"/>
            </a:avLst>
          </a:prstGeom>
          <a:solidFill>
            <a:schemeClr val="tx2">
              <a:alpha val="2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92DD8-14BE-D088-35FA-962C501C7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44818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9CFB7-754D-87D3-9AFB-6D462711F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44818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E1800-4746-E4FC-CF89-47202778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91F96-BC3E-C8A2-E184-4FF5CC06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788454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8158E-22F9-AF6C-03F9-CA45AD6B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802902A6-5F73-40B1-9F4A-AE39A9697FFC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574627-486C-B491-6F91-22E1390EB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75" y="806450"/>
            <a:ext cx="1238250" cy="8763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447499-C613-E7E1-8E6C-BB8750F35061}"/>
              </a:ext>
            </a:extLst>
          </p:cNvPr>
          <p:cNvSpPr/>
          <p:nvPr userDrawn="1"/>
        </p:nvSpPr>
        <p:spPr>
          <a:xfrm rot="2700000">
            <a:off x="7471703" y="1428093"/>
            <a:ext cx="3668437" cy="3668437"/>
          </a:xfrm>
          <a:prstGeom prst="roundRect">
            <a:avLst>
              <a:gd name="adj" fmla="val 9568"/>
            </a:avLst>
          </a:prstGeom>
          <a:solidFill>
            <a:schemeClr val="tx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F7EEF2A5-A46E-3855-75DD-C91835BC2D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26792" y="351330"/>
            <a:ext cx="5821963" cy="5821963"/>
          </a:xfrm>
          <a:custGeom>
            <a:avLst/>
            <a:gdLst>
              <a:gd name="connsiteX0" fmla="*/ 2910982 w 5821963"/>
              <a:gd name="connsiteY0" fmla="*/ 1 h 5821963"/>
              <a:gd name="connsiteX1" fmla="*/ 3223480 w 5821963"/>
              <a:gd name="connsiteY1" fmla="*/ 129441 h 5821963"/>
              <a:gd name="connsiteX2" fmla="*/ 5692522 w 5821963"/>
              <a:gd name="connsiteY2" fmla="*/ 2598484 h 5821963"/>
              <a:gd name="connsiteX3" fmla="*/ 5692522 w 5821963"/>
              <a:gd name="connsiteY3" fmla="*/ 3223480 h 5821963"/>
              <a:gd name="connsiteX4" fmla="*/ 3223480 w 5821963"/>
              <a:gd name="connsiteY4" fmla="*/ 5692522 h 5821963"/>
              <a:gd name="connsiteX5" fmla="*/ 2598483 w 5821963"/>
              <a:gd name="connsiteY5" fmla="*/ 5692522 h 5821963"/>
              <a:gd name="connsiteX6" fmla="*/ 129441 w 5821963"/>
              <a:gd name="connsiteY6" fmla="*/ 3223480 h 5821963"/>
              <a:gd name="connsiteX7" fmla="*/ 129441 w 5821963"/>
              <a:gd name="connsiteY7" fmla="*/ 2598484 h 5821963"/>
              <a:gd name="connsiteX8" fmla="*/ 2598483 w 5821963"/>
              <a:gd name="connsiteY8" fmla="*/ 129441 h 5821963"/>
              <a:gd name="connsiteX9" fmla="*/ 2910982 w 5821963"/>
              <a:gd name="connsiteY9" fmla="*/ 1 h 582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963" h="5821963">
                <a:moveTo>
                  <a:pt x="2910982" y="1"/>
                </a:moveTo>
                <a:cubicBezTo>
                  <a:pt x="3024084" y="0"/>
                  <a:pt x="3137186" y="43147"/>
                  <a:pt x="3223480" y="129441"/>
                </a:cubicBezTo>
                <a:lnTo>
                  <a:pt x="5692522" y="2598484"/>
                </a:lnTo>
                <a:cubicBezTo>
                  <a:pt x="5865110" y="2771071"/>
                  <a:pt x="5865110" y="3050892"/>
                  <a:pt x="5692522" y="3223480"/>
                </a:cubicBezTo>
                <a:lnTo>
                  <a:pt x="3223480" y="5692522"/>
                </a:lnTo>
                <a:cubicBezTo>
                  <a:pt x="3050892" y="5865110"/>
                  <a:pt x="2771071" y="5865110"/>
                  <a:pt x="2598483" y="5692522"/>
                </a:cubicBezTo>
                <a:lnTo>
                  <a:pt x="129441" y="3223480"/>
                </a:lnTo>
                <a:cubicBezTo>
                  <a:pt x="-43146" y="3050892"/>
                  <a:pt x="-43146" y="2771071"/>
                  <a:pt x="129441" y="2598484"/>
                </a:cubicBezTo>
                <a:lnTo>
                  <a:pt x="2598483" y="129441"/>
                </a:lnTo>
                <a:cubicBezTo>
                  <a:pt x="2684777" y="43147"/>
                  <a:pt x="2797879" y="0"/>
                  <a:pt x="2910982" y="1"/>
                </a:cubicBezTo>
                <a:close/>
              </a:path>
            </a:pathLst>
          </a:custGeom>
          <a:pattFill prst="pct5">
            <a:fgClr>
              <a:schemeClr val="bg2">
                <a:lumMod val="20000"/>
                <a:lumOff val="80000"/>
              </a:schemeClr>
            </a:fgClr>
            <a:bgClr>
              <a:schemeClr val="bg2">
                <a:lumMod val="60000"/>
                <a:lumOff val="4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7235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Iluka Blue BG">
    <p:bg>
      <p:bgPr>
        <a:gradFill>
          <a:gsLst>
            <a:gs pos="0">
              <a:schemeClr val="accent5"/>
            </a:gs>
            <a:gs pos="50000">
              <a:schemeClr val="accent5"/>
            </a:gs>
            <a:gs pos="10000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A0134F4-7411-A63D-9269-E4BEF07D81C4}"/>
              </a:ext>
            </a:extLst>
          </p:cNvPr>
          <p:cNvSpPr/>
          <p:nvPr userDrawn="1"/>
        </p:nvSpPr>
        <p:spPr>
          <a:xfrm rot="2700000">
            <a:off x="7094967" y="1720556"/>
            <a:ext cx="3083510" cy="3083510"/>
          </a:xfrm>
          <a:prstGeom prst="roundRect">
            <a:avLst>
              <a:gd name="adj" fmla="val 15247"/>
            </a:avLst>
          </a:prstGeom>
          <a:solidFill>
            <a:schemeClr val="tx2">
              <a:alpha val="2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E1800-4746-E4FC-CF89-47202778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91F96-BC3E-C8A2-E184-4FF5CC06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788454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8158E-22F9-AF6C-03F9-CA45AD6B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802902A6-5F73-40B1-9F4A-AE39A9697FFC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574627-486C-B491-6F91-22E1390EB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75" y="806450"/>
            <a:ext cx="1238250" cy="8763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447499-C613-E7E1-8E6C-BB8750F35061}"/>
              </a:ext>
            </a:extLst>
          </p:cNvPr>
          <p:cNvSpPr/>
          <p:nvPr userDrawn="1"/>
        </p:nvSpPr>
        <p:spPr>
          <a:xfrm rot="2700000">
            <a:off x="7471703" y="1428093"/>
            <a:ext cx="3668437" cy="3668437"/>
          </a:xfrm>
          <a:prstGeom prst="roundRect">
            <a:avLst>
              <a:gd name="adj" fmla="val 9568"/>
            </a:avLst>
          </a:prstGeom>
          <a:solidFill>
            <a:schemeClr val="tx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F7EEF2A5-A46E-3855-75DD-C91835BC2D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26792" y="351330"/>
            <a:ext cx="5821963" cy="5821963"/>
          </a:xfrm>
          <a:custGeom>
            <a:avLst/>
            <a:gdLst>
              <a:gd name="connsiteX0" fmla="*/ 2910982 w 5821963"/>
              <a:gd name="connsiteY0" fmla="*/ 1 h 5821963"/>
              <a:gd name="connsiteX1" fmla="*/ 3223480 w 5821963"/>
              <a:gd name="connsiteY1" fmla="*/ 129441 h 5821963"/>
              <a:gd name="connsiteX2" fmla="*/ 5692522 w 5821963"/>
              <a:gd name="connsiteY2" fmla="*/ 2598484 h 5821963"/>
              <a:gd name="connsiteX3" fmla="*/ 5692522 w 5821963"/>
              <a:gd name="connsiteY3" fmla="*/ 3223480 h 5821963"/>
              <a:gd name="connsiteX4" fmla="*/ 3223480 w 5821963"/>
              <a:gd name="connsiteY4" fmla="*/ 5692522 h 5821963"/>
              <a:gd name="connsiteX5" fmla="*/ 2598483 w 5821963"/>
              <a:gd name="connsiteY5" fmla="*/ 5692522 h 5821963"/>
              <a:gd name="connsiteX6" fmla="*/ 129441 w 5821963"/>
              <a:gd name="connsiteY6" fmla="*/ 3223480 h 5821963"/>
              <a:gd name="connsiteX7" fmla="*/ 129441 w 5821963"/>
              <a:gd name="connsiteY7" fmla="*/ 2598484 h 5821963"/>
              <a:gd name="connsiteX8" fmla="*/ 2598483 w 5821963"/>
              <a:gd name="connsiteY8" fmla="*/ 129441 h 5821963"/>
              <a:gd name="connsiteX9" fmla="*/ 2910982 w 5821963"/>
              <a:gd name="connsiteY9" fmla="*/ 1 h 582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963" h="5821963">
                <a:moveTo>
                  <a:pt x="2910982" y="1"/>
                </a:moveTo>
                <a:cubicBezTo>
                  <a:pt x="3024084" y="0"/>
                  <a:pt x="3137186" y="43147"/>
                  <a:pt x="3223480" y="129441"/>
                </a:cubicBezTo>
                <a:lnTo>
                  <a:pt x="5692522" y="2598484"/>
                </a:lnTo>
                <a:cubicBezTo>
                  <a:pt x="5865110" y="2771071"/>
                  <a:pt x="5865110" y="3050892"/>
                  <a:pt x="5692522" y="3223480"/>
                </a:cubicBezTo>
                <a:lnTo>
                  <a:pt x="3223480" y="5692522"/>
                </a:lnTo>
                <a:cubicBezTo>
                  <a:pt x="3050892" y="5865110"/>
                  <a:pt x="2771071" y="5865110"/>
                  <a:pt x="2598483" y="5692522"/>
                </a:cubicBezTo>
                <a:lnTo>
                  <a:pt x="129441" y="3223480"/>
                </a:lnTo>
                <a:cubicBezTo>
                  <a:pt x="-43146" y="3050892"/>
                  <a:pt x="-43146" y="2771071"/>
                  <a:pt x="129441" y="2598484"/>
                </a:cubicBezTo>
                <a:lnTo>
                  <a:pt x="2598483" y="129441"/>
                </a:lnTo>
                <a:cubicBezTo>
                  <a:pt x="2684777" y="43147"/>
                  <a:pt x="2797879" y="0"/>
                  <a:pt x="2910982" y="1"/>
                </a:cubicBezTo>
                <a:close/>
              </a:path>
            </a:pathLst>
          </a:custGeom>
          <a:pattFill prst="pct5">
            <a:fgClr>
              <a:schemeClr val="bg2">
                <a:lumMod val="20000"/>
                <a:lumOff val="80000"/>
              </a:schemeClr>
            </a:fgClr>
            <a:bgClr>
              <a:schemeClr val="bg2">
                <a:lumMod val="60000"/>
                <a:lumOff val="40000"/>
              </a:schemeClr>
            </a:bgClr>
          </a:patt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C431B0-2FC2-EB6D-E8C2-65292F05E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448180" cy="1719261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97A12C-7AE3-762F-1125-E6FA6D536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2056"/>
            <a:ext cx="5448180" cy="24775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647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orth Ca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A103DD-DDE4-0CE5-E307-BA8891374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97621"/>
            <a:ext cx="10515600" cy="481014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BE95B-A383-251F-6E3D-363D9FC01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575"/>
            <a:ext cx="12192000" cy="6056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1BB580-8C6A-C7B0-3AE8-6A156F0FF9DA}"/>
              </a:ext>
            </a:extLst>
          </p:cNvPr>
          <p:cNvSpPr txBox="1"/>
          <p:nvPr userDrawn="1"/>
        </p:nvSpPr>
        <p:spPr>
          <a:xfrm>
            <a:off x="10144125" y="5592689"/>
            <a:ext cx="2047875" cy="246221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1000">
                <a:solidFill>
                  <a:schemeClr val="bg1"/>
                </a:solidFill>
                <a:latin typeface="aktiv-grotesk"/>
              </a:rPr>
              <a:t>North Capel, Western </a:t>
            </a:r>
            <a:r>
              <a:rPr lang="en-AU" sz="1000">
                <a:solidFill>
                  <a:schemeClr val="bg1"/>
                </a:solidFill>
                <a:latin typeface="+mn-lt"/>
              </a:rPr>
              <a:t>Australia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FE824F-F033-C380-A82F-379A1238E0FA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1F7B08-74E0-CCD3-8C78-BA550B591A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9549" y="5943055"/>
            <a:ext cx="1154604" cy="8082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BF75B5-A588-59FE-3548-58574652BD77}"/>
              </a:ext>
            </a:extLst>
          </p:cNvPr>
          <p:cNvSpPr txBox="1"/>
          <p:nvPr userDrawn="1"/>
        </p:nvSpPr>
        <p:spPr>
          <a:xfrm>
            <a:off x="172374" y="6012614"/>
            <a:ext cx="39375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>
                <a:solidFill>
                  <a:schemeClr val="bg2"/>
                </a:solidFill>
              </a:rPr>
              <a:t>OUR PURPOSE</a:t>
            </a:r>
          </a:p>
          <a:p>
            <a:pPr algn="l"/>
            <a:r>
              <a:rPr lang="en-US" sz="2400" b="1">
                <a:solidFill>
                  <a:schemeClr val="bg2"/>
                </a:solidFill>
                <a:latin typeface="+mn-lt"/>
              </a:rPr>
              <a:t>DELIVER SUSTAINABLE VALUE</a:t>
            </a:r>
            <a:endParaRPr lang="en-AU" sz="2400" b="1">
              <a:solidFill>
                <a:schemeClr val="bg2"/>
              </a:solidFill>
              <a:latin typeface="+mn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B221AA4-19E7-912F-DFC6-110F079B7E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487488"/>
            <a:ext cx="5466286" cy="2713037"/>
          </a:xfrm>
          <a:solidFill>
            <a:schemeClr val="tx2">
              <a:alpha val="40000"/>
            </a:schemeClr>
          </a:solidFill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179388" lvl="1" indent="0">
              <a:buNone/>
            </a:pPr>
            <a:r>
              <a:rPr lang="en-US" sz="4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</a:p>
          <a:p>
            <a:pPr marL="179388" lvl="1" indent="0">
              <a:buNone/>
            </a:pPr>
            <a:r>
              <a:rPr lang="en-US" sz="3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endParaRPr lang="en-US" sz="4400" b="1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9388" lvl="1" indent="0">
              <a:buNone/>
            </a:pPr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Name, Title</a:t>
            </a:r>
          </a:p>
          <a:p>
            <a:pPr marL="179388" lvl="1" indent="0">
              <a:buNone/>
            </a:pPr>
            <a:r>
              <a:rPr lang="en-US" sz="2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 Month Year</a:t>
            </a:r>
          </a:p>
          <a:p>
            <a:pPr lvl="4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6405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quare w Laptop Image - Iluka Blue">
    <p:bg>
      <p:bgPr>
        <a:gradFill>
          <a:gsLst>
            <a:gs pos="0">
              <a:schemeClr val="accent5"/>
            </a:gs>
            <a:gs pos="50000">
              <a:schemeClr val="accent5"/>
            </a:gs>
            <a:gs pos="10000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E1800-4746-E4FC-CF89-47202778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91F96-BC3E-C8A2-E184-4FF5CC06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7884543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8158E-22F9-AF6C-03F9-CA45AD6B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802902A6-5F73-40B1-9F4A-AE39A9697FFC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574627-486C-B491-6F91-22E1390EB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75" y="806450"/>
            <a:ext cx="1238250" cy="8763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447499-C613-E7E1-8E6C-BB8750F35061}"/>
              </a:ext>
            </a:extLst>
          </p:cNvPr>
          <p:cNvSpPr/>
          <p:nvPr userDrawn="1"/>
        </p:nvSpPr>
        <p:spPr>
          <a:xfrm rot="2700000">
            <a:off x="9482502" y="1454284"/>
            <a:ext cx="3668437" cy="3668437"/>
          </a:xfrm>
          <a:prstGeom prst="roundRect">
            <a:avLst>
              <a:gd name="adj" fmla="val 9568"/>
            </a:avLst>
          </a:prstGeom>
          <a:solidFill>
            <a:schemeClr val="tx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655EAEC-D202-E27D-992C-96B5E85F705A}"/>
              </a:ext>
            </a:extLst>
          </p:cNvPr>
          <p:cNvSpPr/>
          <p:nvPr userDrawn="1"/>
        </p:nvSpPr>
        <p:spPr>
          <a:xfrm rot="2700000">
            <a:off x="8631060" y="1454284"/>
            <a:ext cx="3668437" cy="3668437"/>
          </a:xfrm>
          <a:prstGeom prst="roundRect">
            <a:avLst>
              <a:gd name="adj" fmla="val 9568"/>
            </a:avLst>
          </a:prstGeom>
          <a:solidFill>
            <a:schemeClr val="tx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3AC2AA-8FB3-7FA8-0038-BB91C9C58138}"/>
              </a:ext>
            </a:extLst>
          </p:cNvPr>
          <p:cNvSpPr/>
          <p:nvPr userDrawn="1"/>
        </p:nvSpPr>
        <p:spPr>
          <a:xfrm rot="2700000">
            <a:off x="9056781" y="1454284"/>
            <a:ext cx="3668437" cy="3668437"/>
          </a:xfrm>
          <a:prstGeom prst="roundRect">
            <a:avLst>
              <a:gd name="adj" fmla="val 9568"/>
            </a:avLst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9EA2C8D-6795-1BFF-3E19-6452EA9ED7D7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1112" y="2019301"/>
            <a:ext cx="6158507" cy="3143800"/>
          </a:xfrm>
          <a:prstGeom prst="rect">
            <a:avLst/>
          </a:prstGeom>
        </p:spPr>
      </p:pic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B17B29DA-3B74-8464-4A5E-D0E72EAB37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6242" y="2319635"/>
            <a:ext cx="4139662" cy="2523827"/>
          </a:xfrm>
          <a:pattFill prst="pct5">
            <a:fgClr>
              <a:srgbClr val="000000"/>
            </a:fgClr>
            <a:bgClr>
              <a:schemeClr val="tx1">
                <a:lumMod val="95000"/>
              </a:schemeClr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F85195-3B25-D132-5DC2-C4AB104D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448180" cy="1719261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53F945C-3086-63D7-935E-74297E0D1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2056"/>
            <a:ext cx="5448180" cy="24775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0403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Centre Ste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14CE2-29D5-B255-1224-FA3026C22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122363"/>
            <a:ext cx="10515598" cy="2387600"/>
          </a:xfrm>
        </p:spPr>
        <p:txBody>
          <a:bodyPr anchor="b"/>
          <a:lstStyle>
            <a:lvl1pPr algn="ctr">
              <a:lnSpc>
                <a:spcPct val="10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75DB2-8224-44B4-D40E-B4E2C9C47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602038"/>
            <a:ext cx="10515598" cy="1655762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3E1A0-4740-E561-0957-AAE2E9E1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21EFA-BBCD-094E-FEA2-DC77778AD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788454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0E94F-702C-ED7C-F7C8-9ED44BDC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802902A6-5F73-40B1-9F4A-AE39A9697FFC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50F740-04F2-2EB0-9A7B-DE8C317EFCCF}"/>
              </a:ext>
            </a:extLst>
          </p:cNvPr>
          <p:cNvGrpSpPr/>
          <p:nvPr userDrawn="1"/>
        </p:nvGrpSpPr>
        <p:grpSpPr>
          <a:xfrm>
            <a:off x="4773505" y="-541553"/>
            <a:ext cx="2644991" cy="1549400"/>
            <a:chOff x="4225709" y="-541553"/>
            <a:chExt cx="2644991" cy="15494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4FB5D27-2C48-59AE-E1CE-D7E9B4A79CD1}"/>
                </a:ext>
              </a:extLst>
            </p:cNvPr>
            <p:cNvSpPr/>
            <p:nvPr userDrawn="1"/>
          </p:nvSpPr>
          <p:spPr>
            <a:xfrm rot="2700000">
              <a:off x="4225709" y="-541553"/>
              <a:ext cx="1549400" cy="1549400"/>
            </a:xfrm>
            <a:prstGeom prst="roundRect">
              <a:avLst/>
            </a:prstGeom>
            <a:solidFill>
              <a:schemeClr val="tx2">
                <a:alpha val="38000"/>
              </a:schemeClr>
            </a:solidFill>
            <a:ln/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000" b="1">
                <a:ln>
                  <a:noFill/>
                </a:ln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F0493EC-A287-B39D-6099-35D38B083792}"/>
                </a:ext>
              </a:extLst>
            </p:cNvPr>
            <p:cNvSpPr/>
            <p:nvPr userDrawn="1"/>
          </p:nvSpPr>
          <p:spPr>
            <a:xfrm rot="2700000">
              <a:off x="5321300" y="-541553"/>
              <a:ext cx="1549400" cy="1549400"/>
            </a:xfrm>
            <a:prstGeom prst="roundRect">
              <a:avLst/>
            </a:prstGeom>
            <a:solidFill>
              <a:schemeClr val="tx2">
                <a:alpha val="38000"/>
              </a:schemeClr>
            </a:solidFill>
            <a:ln/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000" b="1">
                <a:ln>
                  <a:noFill/>
                </a:ln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04B363C-15B9-5DFF-D2D2-19530823A9A4}"/>
                </a:ext>
              </a:extLst>
            </p:cNvPr>
            <p:cNvSpPr/>
            <p:nvPr userDrawn="1"/>
          </p:nvSpPr>
          <p:spPr>
            <a:xfrm rot="2700000">
              <a:off x="4773506" y="-541553"/>
              <a:ext cx="1549400" cy="1549400"/>
            </a:xfrm>
            <a:prstGeom prst="roundRect">
              <a:avLst/>
            </a:prstGeom>
            <a:solidFill>
              <a:schemeClr val="tx2"/>
            </a:solidFill>
            <a:ln/>
            <a:effec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000" b="1">
                <a:ln>
                  <a:noFill/>
                </a:ln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50EFC747-0761-A1CA-43B8-F0628A35CD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7550" y="23813"/>
            <a:ext cx="596901" cy="5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63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Centre Zircon ">
    <p:bg>
      <p:bgPr>
        <a:solidFill>
          <a:srgbClr val="A64B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14CE2-29D5-B255-1224-FA3026C22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122363"/>
            <a:ext cx="10515598" cy="2387600"/>
          </a:xfrm>
        </p:spPr>
        <p:txBody>
          <a:bodyPr anchor="b"/>
          <a:lstStyle>
            <a:lvl1pPr algn="ctr">
              <a:lnSpc>
                <a:spcPct val="100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75DB2-8224-44B4-D40E-B4E2C9C47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602038"/>
            <a:ext cx="10515598" cy="1655762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rgbClr val="EABFB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3E1A0-4740-E561-0957-AAE2E9E1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37955"/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21EFA-BBCD-094E-FEA2-DC77778AD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788454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37955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0E94F-702C-ED7C-F7C8-9ED44BDC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37955"/>
                </a:solidFill>
              </a:defRPr>
            </a:lvl1pPr>
          </a:lstStyle>
          <a:p>
            <a:fld id="{802902A6-5F73-40B1-9F4A-AE39A9697FF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FB5D27-2C48-59AE-E1CE-D7E9B4A79CD1}"/>
              </a:ext>
            </a:extLst>
          </p:cNvPr>
          <p:cNvSpPr/>
          <p:nvPr userDrawn="1"/>
        </p:nvSpPr>
        <p:spPr>
          <a:xfrm rot="2700000">
            <a:off x="4773505" y="-541553"/>
            <a:ext cx="1549400" cy="1549400"/>
          </a:xfrm>
          <a:prstGeom prst="roundRect">
            <a:avLst/>
          </a:prstGeom>
          <a:solidFill>
            <a:srgbClr val="C37955">
              <a:alpha val="38000"/>
            </a:srgbClr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0493EC-A287-B39D-6099-35D38B083792}"/>
              </a:ext>
            </a:extLst>
          </p:cNvPr>
          <p:cNvSpPr/>
          <p:nvPr userDrawn="1"/>
        </p:nvSpPr>
        <p:spPr>
          <a:xfrm rot="2700000">
            <a:off x="5869096" y="-541553"/>
            <a:ext cx="1549400" cy="1549400"/>
          </a:xfrm>
          <a:prstGeom prst="roundRect">
            <a:avLst/>
          </a:prstGeom>
          <a:solidFill>
            <a:srgbClr val="C37955">
              <a:alpha val="38000"/>
            </a:srgbClr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4B363C-15B9-5DFF-D2D2-19530823A9A4}"/>
              </a:ext>
            </a:extLst>
          </p:cNvPr>
          <p:cNvSpPr/>
          <p:nvPr userDrawn="1"/>
        </p:nvSpPr>
        <p:spPr>
          <a:xfrm rot="2700000">
            <a:off x="5321302" y="-541553"/>
            <a:ext cx="1549400" cy="1549400"/>
          </a:xfrm>
          <a:prstGeom prst="roundRect">
            <a:avLst/>
          </a:prstGeom>
          <a:solidFill>
            <a:srgbClr val="C37955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EFC747-0761-A1CA-43B8-F0628A35CD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7550" y="23813"/>
            <a:ext cx="596901" cy="5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2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Steel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1574627-486C-B491-6F91-22E1390EB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75" y="806450"/>
            <a:ext cx="1238250" cy="876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F8699B-80B9-0954-BFC0-92632297671C}"/>
              </a:ext>
            </a:extLst>
          </p:cNvPr>
          <p:cNvSpPr/>
          <p:nvPr userDrawn="1"/>
        </p:nvSpPr>
        <p:spPr>
          <a:xfrm>
            <a:off x="6654800" y="0"/>
            <a:ext cx="5537200" cy="6858000"/>
          </a:xfrm>
          <a:prstGeom prst="rect">
            <a:avLst/>
          </a:prstGeom>
          <a:solidFill>
            <a:schemeClr val="tx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n>
                  <a:noFill/>
                </a:ln>
              </a:rPr>
              <a:t>v</a:t>
            </a:r>
            <a:endParaRPr lang="en-AU" sz="2000" b="1">
              <a:ln>
                <a:noFill/>
              </a:ln>
            </a:endParaRPr>
          </a:p>
        </p:txBody>
      </p:sp>
      <p:pic>
        <p:nvPicPr>
          <p:cNvPr id="11" name="Picture 10" descr="A person standing on a platform in a factory&#10;&#10;Description automatically generated with low confidence">
            <a:extLst>
              <a:ext uri="{FF2B5EF4-FFF2-40B4-BE49-F238E27FC236}">
                <a16:creationId xmlns:a16="http://schemas.microsoft.com/office/drawing/2014/main" id="{42A2AB6D-E100-0615-6D07-525ADB3F3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4800" y="0"/>
            <a:ext cx="55372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925411-18CB-8CBC-F7EC-865F2F594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448180" cy="1719261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6F371E6-FB5D-FE55-42E7-B184542B1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2056"/>
            <a:ext cx="5448180" cy="24775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241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Iluka Green">
    <p:bg>
      <p:bgPr>
        <a:gradFill>
          <a:gsLst>
            <a:gs pos="0">
              <a:schemeClr val="accent2"/>
            </a:gs>
            <a:gs pos="50000">
              <a:schemeClr val="accent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1574627-486C-B491-6F91-22E1390EB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75" y="806450"/>
            <a:ext cx="1238250" cy="876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F8699B-80B9-0954-BFC0-92632297671C}"/>
              </a:ext>
            </a:extLst>
          </p:cNvPr>
          <p:cNvSpPr/>
          <p:nvPr userDrawn="1"/>
        </p:nvSpPr>
        <p:spPr>
          <a:xfrm>
            <a:off x="6654800" y="0"/>
            <a:ext cx="5537200" cy="6858000"/>
          </a:xfrm>
          <a:prstGeom prst="rect">
            <a:avLst/>
          </a:prstGeom>
          <a:solidFill>
            <a:schemeClr val="tx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n>
                  <a:noFill/>
                </a:ln>
              </a:rPr>
              <a:t>v</a:t>
            </a:r>
            <a:endParaRPr lang="en-AU" sz="2000" b="1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A2382-3126-03CE-A1C8-01D8D1C851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4150" y="-1"/>
            <a:ext cx="565785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FD27D0-9BFD-EAF2-B69E-662812A1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448180" cy="1719261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195833A-E9F8-FFDD-FDC6-A3065ECF2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2056"/>
            <a:ext cx="5448180" cy="24775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8677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Iluka Blue">
    <p:bg>
      <p:bgPr>
        <a:gradFill>
          <a:gsLst>
            <a:gs pos="0">
              <a:schemeClr val="accent5"/>
            </a:gs>
            <a:gs pos="50000">
              <a:schemeClr val="accent5"/>
            </a:gs>
            <a:gs pos="100000">
              <a:schemeClr val="accent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1574627-486C-B491-6F91-22E1390EB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75" y="806450"/>
            <a:ext cx="1238250" cy="876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F8699B-80B9-0954-BFC0-92632297671C}"/>
              </a:ext>
            </a:extLst>
          </p:cNvPr>
          <p:cNvSpPr/>
          <p:nvPr userDrawn="1"/>
        </p:nvSpPr>
        <p:spPr>
          <a:xfrm>
            <a:off x="6654800" y="0"/>
            <a:ext cx="5537200" cy="6858000"/>
          </a:xfrm>
          <a:prstGeom prst="rect">
            <a:avLst/>
          </a:prstGeom>
          <a:solidFill>
            <a:schemeClr val="tx1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n>
                  <a:noFill/>
                </a:ln>
              </a:rPr>
              <a:t>v</a:t>
            </a:r>
            <a:endParaRPr lang="en-AU" sz="2000" b="1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A2382-3126-03CE-A1C8-01D8D1C85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4150" y="-1"/>
            <a:ext cx="5657850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765AE3-6666-E826-3CFF-9DAC2F6D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448180" cy="1719261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41BA9E-155F-1A08-86E1-D6D3E5477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2056"/>
            <a:ext cx="5448180" cy="24775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793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 Strip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EC71-81AC-A267-86BA-0C4E14A7D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48" y="681038"/>
            <a:ext cx="7160288" cy="102393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9A4E36AD-A028-8AFF-E716-6FDAC7B6B040}"/>
              </a:ext>
            </a:extLst>
          </p:cNvPr>
          <p:cNvSpPr/>
          <p:nvPr userDrawn="1"/>
        </p:nvSpPr>
        <p:spPr>
          <a:xfrm>
            <a:off x="6872287" y="-5716"/>
            <a:ext cx="3009900" cy="6863715"/>
          </a:xfrm>
          <a:custGeom>
            <a:avLst/>
            <a:gdLst>
              <a:gd name="connsiteX0" fmla="*/ 0 w 1047750"/>
              <a:gd name="connsiteY0" fmla="*/ 6858000 h 6858000"/>
              <a:gd name="connsiteX1" fmla="*/ 261938 w 1047750"/>
              <a:gd name="connsiteY1" fmla="*/ 0 h 6858000"/>
              <a:gd name="connsiteX2" fmla="*/ 1047750 w 1047750"/>
              <a:gd name="connsiteY2" fmla="*/ 0 h 6858000"/>
              <a:gd name="connsiteX3" fmla="*/ 785813 w 1047750"/>
              <a:gd name="connsiteY3" fmla="*/ 6858000 h 6858000"/>
              <a:gd name="connsiteX4" fmla="*/ 0 w 1047750"/>
              <a:gd name="connsiteY4" fmla="*/ 6858000 h 6858000"/>
              <a:gd name="connsiteX0" fmla="*/ 0 w 2362200"/>
              <a:gd name="connsiteY0" fmla="*/ 6858000 h 6858000"/>
              <a:gd name="connsiteX1" fmla="*/ 261938 w 2362200"/>
              <a:gd name="connsiteY1" fmla="*/ 0 h 6858000"/>
              <a:gd name="connsiteX2" fmla="*/ 2362200 w 2362200"/>
              <a:gd name="connsiteY2" fmla="*/ 19050 h 6858000"/>
              <a:gd name="connsiteX3" fmla="*/ 785813 w 2362200"/>
              <a:gd name="connsiteY3" fmla="*/ 6858000 h 6858000"/>
              <a:gd name="connsiteX4" fmla="*/ 0 w 2362200"/>
              <a:gd name="connsiteY4" fmla="*/ 6858000 h 6858000"/>
              <a:gd name="connsiteX0" fmla="*/ 0 w 2362200"/>
              <a:gd name="connsiteY0" fmla="*/ 6858000 h 6858000"/>
              <a:gd name="connsiteX1" fmla="*/ 1528763 w 2362200"/>
              <a:gd name="connsiteY1" fmla="*/ 0 h 6858000"/>
              <a:gd name="connsiteX2" fmla="*/ 2362200 w 2362200"/>
              <a:gd name="connsiteY2" fmla="*/ 19050 h 6858000"/>
              <a:gd name="connsiteX3" fmla="*/ 785813 w 2362200"/>
              <a:gd name="connsiteY3" fmla="*/ 6858000 h 6858000"/>
              <a:gd name="connsiteX4" fmla="*/ 0 w 2362200"/>
              <a:gd name="connsiteY4" fmla="*/ 6858000 h 6858000"/>
              <a:gd name="connsiteX0" fmla="*/ 0 w 3009900"/>
              <a:gd name="connsiteY0" fmla="*/ 6858000 h 6858000"/>
              <a:gd name="connsiteX1" fmla="*/ 1528763 w 3009900"/>
              <a:gd name="connsiteY1" fmla="*/ 0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0812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63715 h 6863715"/>
              <a:gd name="connsiteX1" fmla="*/ 2104073 w 3009900"/>
              <a:gd name="connsiteY1" fmla="*/ 0 h 6863715"/>
              <a:gd name="connsiteX2" fmla="*/ 3009900 w 3009900"/>
              <a:gd name="connsiteY2" fmla="*/ 5715 h 6863715"/>
              <a:gd name="connsiteX3" fmla="*/ 785813 w 3009900"/>
              <a:gd name="connsiteY3" fmla="*/ 6863715 h 6863715"/>
              <a:gd name="connsiteX4" fmla="*/ 0 w 3009900"/>
              <a:gd name="connsiteY4" fmla="*/ 6863715 h 686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900" h="6863715">
                <a:moveTo>
                  <a:pt x="0" y="6863715"/>
                </a:moveTo>
                <a:cubicBezTo>
                  <a:pt x="719138" y="4580890"/>
                  <a:pt x="1289685" y="2606675"/>
                  <a:pt x="2104073" y="0"/>
                </a:cubicBezTo>
                <a:lnTo>
                  <a:pt x="3009900" y="5715"/>
                </a:lnTo>
                <a:cubicBezTo>
                  <a:pt x="2211388" y="2491740"/>
                  <a:pt x="1527175" y="4577715"/>
                  <a:pt x="785813" y="6863715"/>
                </a:cubicBezTo>
                <a:lnTo>
                  <a:pt x="0" y="6863715"/>
                </a:lnTo>
                <a:close/>
              </a:path>
            </a:pathLst>
          </a:cu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pic>
        <p:nvPicPr>
          <p:cNvPr id="16" name="Picture 15" descr="A picture containing sky, outdoor, crane, tower&#10;&#10;Description automatically generated">
            <a:extLst>
              <a:ext uri="{FF2B5EF4-FFF2-40B4-BE49-F238E27FC236}">
                <a16:creationId xmlns:a16="http://schemas.microsoft.com/office/drawing/2014/main" id="{CB4118E2-FA44-9EFF-3D88-F372B1BE9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5958" y="0"/>
            <a:ext cx="4449855" cy="6858000"/>
          </a:xfrm>
          <a:custGeom>
            <a:avLst/>
            <a:gdLst>
              <a:gd name="connsiteX0" fmla="*/ 2219117 w 4449855"/>
              <a:gd name="connsiteY0" fmla="*/ 0 h 6858000"/>
              <a:gd name="connsiteX1" fmla="*/ 4449855 w 4449855"/>
              <a:gd name="connsiteY1" fmla="*/ 0 h 6858000"/>
              <a:gd name="connsiteX2" fmla="*/ 4449855 w 4449855"/>
              <a:gd name="connsiteY2" fmla="*/ 6858000 h 6858000"/>
              <a:gd name="connsiteX3" fmla="*/ 0 w 44498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855" h="6858000">
                <a:moveTo>
                  <a:pt x="2219117" y="0"/>
                </a:moveTo>
                <a:lnTo>
                  <a:pt x="4449855" y="0"/>
                </a:lnTo>
                <a:lnTo>
                  <a:pt x="44498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Parallelogram 7">
            <a:extLst>
              <a:ext uri="{FF2B5EF4-FFF2-40B4-BE49-F238E27FC236}">
                <a16:creationId xmlns:a16="http://schemas.microsoft.com/office/drawing/2014/main" id="{75CB72DB-B548-4D91-0BAA-A04B2B9AA10A}"/>
              </a:ext>
            </a:extLst>
          </p:cNvPr>
          <p:cNvSpPr/>
          <p:nvPr userDrawn="1"/>
        </p:nvSpPr>
        <p:spPr>
          <a:xfrm>
            <a:off x="6338887" y="-1906"/>
            <a:ext cx="2517140" cy="6859905"/>
          </a:xfrm>
          <a:custGeom>
            <a:avLst/>
            <a:gdLst>
              <a:gd name="connsiteX0" fmla="*/ 0 w 1047750"/>
              <a:gd name="connsiteY0" fmla="*/ 6858000 h 6858000"/>
              <a:gd name="connsiteX1" fmla="*/ 261938 w 1047750"/>
              <a:gd name="connsiteY1" fmla="*/ 0 h 6858000"/>
              <a:gd name="connsiteX2" fmla="*/ 1047750 w 1047750"/>
              <a:gd name="connsiteY2" fmla="*/ 0 h 6858000"/>
              <a:gd name="connsiteX3" fmla="*/ 785813 w 1047750"/>
              <a:gd name="connsiteY3" fmla="*/ 6858000 h 6858000"/>
              <a:gd name="connsiteX4" fmla="*/ 0 w 1047750"/>
              <a:gd name="connsiteY4" fmla="*/ 6858000 h 6858000"/>
              <a:gd name="connsiteX0" fmla="*/ 0 w 2362200"/>
              <a:gd name="connsiteY0" fmla="*/ 6858000 h 6858000"/>
              <a:gd name="connsiteX1" fmla="*/ 261938 w 2362200"/>
              <a:gd name="connsiteY1" fmla="*/ 0 h 6858000"/>
              <a:gd name="connsiteX2" fmla="*/ 2362200 w 2362200"/>
              <a:gd name="connsiteY2" fmla="*/ 19050 h 6858000"/>
              <a:gd name="connsiteX3" fmla="*/ 785813 w 2362200"/>
              <a:gd name="connsiteY3" fmla="*/ 6858000 h 6858000"/>
              <a:gd name="connsiteX4" fmla="*/ 0 w 2362200"/>
              <a:gd name="connsiteY4" fmla="*/ 6858000 h 6858000"/>
              <a:gd name="connsiteX0" fmla="*/ 0 w 2362200"/>
              <a:gd name="connsiteY0" fmla="*/ 6858000 h 6858000"/>
              <a:gd name="connsiteX1" fmla="*/ 1528763 w 2362200"/>
              <a:gd name="connsiteY1" fmla="*/ 0 h 6858000"/>
              <a:gd name="connsiteX2" fmla="*/ 2362200 w 2362200"/>
              <a:gd name="connsiteY2" fmla="*/ 19050 h 6858000"/>
              <a:gd name="connsiteX3" fmla="*/ 785813 w 2362200"/>
              <a:gd name="connsiteY3" fmla="*/ 6858000 h 6858000"/>
              <a:gd name="connsiteX4" fmla="*/ 0 w 2362200"/>
              <a:gd name="connsiteY4" fmla="*/ 6858000 h 6858000"/>
              <a:gd name="connsiteX0" fmla="*/ 0 w 3009900"/>
              <a:gd name="connsiteY0" fmla="*/ 6858000 h 6858000"/>
              <a:gd name="connsiteX1" fmla="*/ 1528763 w 3009900"/>
              <a:gd name="connsiteY1" fmla="*/ 0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0812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500313 w 3009900"/>
              <a:gd name="connsiteY1" fmla="*/ 19050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500313 w 3009900"/>
              <a:gd name="connsiteY1" fmla="*/ 19050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2628900"/>
              <a:gd name="connsiteY0" fmla="*/ 6848475 h 6858000"/>
              <a:gd name="connsiteX1" fmla="*/ 2119313 w 2628900"/>
              <a:gd name="connsiteY1" fmla="*/ 19050 h 6858000"/>
              <a:gd name="connsiteX2" fmla="*/ 2628900 w 2628900"/>
              <a:gd name="connsiteY2" fmla="*/ 0 h 6858000"/>
              <a:gd name="connsiteX3" fmla="*/ 404813 w 2628900"/>
              <a:gd name="connsiteY3" fmla="*/ 6858000 h 6858000"/>
              <a:gd name="connsiteX4" fmla="*/ 0 w 2628900"/>
              <a:gd name="connsiteY4" fmla="*/ 6848475 h 6858000"/>
              <a:gd name="connsiteX0" fmla="*/ 0 w 2628900"/>
              <a:gd name="connsiteY0" fmla="*/ 6848475 h 6858000"/>
              <a:gd name="connsiteX1" fmla="*/ 2252663 w 2628900"/>
              <a:gd name="connsiteY1" fmla="*/ 0 h 6858000"/>
              <a:gd name="connsiteX2" fmla="*/ 2628900 w 2628900"/>
              <a:gd name="connsiteY2" fmla="*/ 0 h 6858000"/>
              <a:gd name="connsiteX3" fmla="*/ 404813 w 2628900"/>
              <a:gd name="connsiteY3" fmla="*/ 6858000 h 6858000"/>
              <a:gd name="connsiteX4" fmla="*/ 0 w 2628900"/>
              <a:gd name="connsiteY4" fmla="*/ 6848475 h 6858000"/>
              <a:gd name="connsiteX0" fmla="*/ 0 w 2628900"/>
              <a:gd name="connsiteY0" fmla="*/ 6848475 h 6858000"/>
              <a:gd name="connsiteX1" fmla="*/ 2252663 w 2628900"/>
              <a:gd name="connsiteY1" fmla="*/ 0 h 6858000"/>
              <a:gd name="connsiteX2" fmla="*/ 2628900 w 2628900"/>
              <a:gd name="connsiteY2" fmla="*/ 0 h 6858000"/>
              <a:gd name="connsiteX3" fmla="*/ 404813 w 2628900"/>
              <a:gd name="connsiteY3" fmla="*/ 6858000 h 6858000"/>
              <a:gd name="connsiteX4" fmla="*/ 0 w 2628900"/>
              <a:gd name="connsiteY4" fmla="*/ 6848475 h 6858000"/>
              <a:gd name="connsiteX0" fmla="*/ 0 w 2628900"/>
              <a:gd name="connsiteY0" fmla="*/ 6858000 h 6867525"/>
              <a:gd name="connsiteX1" fmla="*/ 2224088 w 2628900"/>
              <a:gd name="connsiteY1" fmla="*/ 0 h 6867525"/>
              <a:gd name="connsiteX2" fmla="*/ 2628900 w 2628900"/>
              <a:gd name="connsiteY2" fmla="*/ 9525 h 6867525"/>
              <a:gd name="connsiteX3" fmla="*/ 404813 w 2628900"/>
              <a:gd name="connsiteY3" fmla="*/ 6867525 h 6867525"/>
              <a:gd name="connsiteX4" fmla="*/ 0 w 2628900"/>
              <a:gd name="connsiteY4" fmla="*/ 6858000 h 6867525"/>
              <a:gd name="connsiteX0" fmla="*/ 0 w 2581275"/>
              <a:gd name="connsiteY0" fmla="*/ 6858000 h 6867525"/>
              <a:gd name="connsiteX1" fmla="*/ 2224088 w 2581275"/>
              <a:gd name="connsiteY1" fmla="*/ 0 h 6867525"/>
              <a:gd name="connsiteX2" fmla="*/ 2581275 w 2581275"/>
              <a:gd name="connsiteY2" fmla="*/ 28575 h 6867525"/>
              <a:gd name="connsiteX3" fmla="*/ 404813 w 2581275"/>
              <a:gd name="connsiteY3" fmla="*/ 6867525 h 6867525"/>
              <a:gd name="connsiteX4" fmla="*/ 0 w 2581275"/>
              <a:gd name="connsiteY4" fmla="*/ 6858000 h 6867525"/>
              <a:gd name="connsiteX0" fmla="*/ 0 w 2581275"/>
              <a:gd name="connsiteY0" fmla="*/ 6858000 h 6867525"/>
              <a:gd name="connsiteX1" fmla="*/ 2224088 w 2581275"/>
              <a:gd name="connsiteY1" fmla="*/ 0 h 6867525"/>
              <a:gd name="connsiteX2" fmla="*/ 2581275 w 2581275"/>
              <a:gd name="connsiteY2" fmla="*/ 28575 h 6867525"/>
              <a:gd name="connsiteX3" fmla="*/ 404813 w 2581275"/>
              <a:gd name="connsiteY3" fmla="*/ 6867525 h 6867525"/>
              <a:gd name="connsiteX4" fmla="*/ 0 w 2581275"/>
              <a:gd name="connsiteY4" fmla="*/ 6858000 h 6867525"/>
              <a:gd name="connsiteX0" fmla="*/ 0 w 2584450"/>
              <a:gd name="connsiteY0" fmla="*/ 6861175 h 6870700"/>
              <a:gd name="connsiteX1" fmla="*/ 2224088 w 2584450"/>
              <a:gd name="connsiteY1" fmla="*/ 3175 h 6870700"/>
              <a:gd name="connsiteX2" fmla="*/ 2584450 w 2584450"/>
              <a:gd name="connsiteY2" fmla="*/ 0 h 6870700"/>
              <a:gd name="connsiteX3" fmla="*/ 404813 w 2584450"/>
              <a:gd name="connsiteY3" fmla="*/ 6870700 h 6870700"/>
              <a:gd name="connsiteX4" fmla="*/ 0 w 2584450"/>
              <a:gd name="connsiteY4" fmla="*/ 6861175 h 6870700"/>
              <a:gd name="connsiteX0" fmla="*/ 0 w 2578100"/>
              <a:gd name="connsiteY0" fmla="*/ 6858000 h 6867525"/>
              <a:gd name="connsiteX1" fmla="*/ 2224088 w 2578100"/>
              <a:gd name="connsiteY1" fmla="*/ 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  <a:gd name="connsiteX0" fmla="*/ 0 w 2578100"/>
              <a:gd name="connsiteY0" fmla="*/ 6858000 h 6867525"/>
              <a:gd name="connsiteX1" fmla="*/ 2224088 w 2578100"/>
              <a:gd name="connsiteY1" fmla="*/ 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  <a:gd name="connsiteX0" fmla="*/ 0 w 2578100"/>
              <a:gd name="connsiteY0" fmla="*/ 6858000 h 6867525"/>
              <a:gd name="connsiteX1" fmla="*/ 2224088 w 2578100"/>
              <a:gd name="connsiteY1" fmla="*/ 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  <a:gd name="connsiteX0" fmla="*/ 0 w 2578100"/>
              <a:gd name="connsiteY0" fmla="*/ 6858000 h 6867525"/>
              <a:gd name="connsiteX1" fmla="*/ 2224088 w 2578100"/>
              <a:gd name="connsiteY1" fmla="*/ 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  <a:gd name="connsiteX0" fmla="*/ 0 w 2578100"/>
              <a:gd name="connsiteY0" fmla="*/ 6858000 h 6867525"/>
              <a:gd name="connsiteX1" fmla="*/ 2170748 w 2578100"/>
              <a:gd name="connsiteY1" fmla="*/ 762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  <a:gd name="connsiteX0" fmla="*/ 0 w 2578100"/>
              <a:gd name="connsiteY0" fmla="*/ 6858000 h 6867525"/>
              <a:gd name="connsiteX1" fmla="*/ 2170748 w 2578100"/>
              <a:gd name="connsiteY1" fmla="*/ 762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  <a:gd name="connsiteX0" fmla="*/ 0 w 2547620"/>
              <a:gd name="connsiteY0" fmla="*/ 6850380 h 6859905"/>
              <a:gd name="connsiteX1" fmla="*/ 2170748 w 2547620"/>
              <a:gd name="connsiteY1" fmla="*/ 0 h 6859905"/>
              <a:gd name="connsiteX2" fmla="*/ 2547620 w 2547620"/>
              <a:gd name="connsiteY2" fmla="*/ 0 h 6859905"/>
              <a:gd name="connsiteX3" fmla="*/ 404813 w 2547620"/>
              <a:gd name="connsiteY3" fmla="*/ 6859905 h 6859905"/>
              <a:gd name="connsiteX4" fmla="*/ 0 w 2547620"/>
              <a:gd name="connsiteY4" fmla="*/ 6850380 h 6859905"/>
              <a:gd name="connsiteX0" fmla="*/ 0 w 2547620"/>
              <a:gd name="connsiteY0" fmla="*/ 6850380 h 6859905"/>
              <a:gd name="connsiteX1" fmla="*/ 2170748 w 2547620"/>
              <a:gd name="connsiteY1" fmla="*/ 0 h 6859905"/>
              <a:gd name="connsiteX2" fmla="*/ 2547620 w 2547620"/>
              <a:gd name="connsiteY2" fmla="*/ 0 h 6859905"/>
              <a:gd name="connsiteX3" fmla="*/ 404813 w 2547620"/>
              <a:gd name="connsiteY3" fmla="*/ 6859905 h 6859905"/>
              <a:gd name="connsiteX4" fmla="*/ 0 w 2547620"/>
              <a:gd name="connsiteY4" fmla="*/ 6850380 h 6859905"/>
              <a:gd name="connsiteX0" fmla="*/ 0 w 2532380"/>
              <a:gd name="connsiteY0" fmla="*/ 6850380 h 6859905"/>
              <a:gd name="connsiteX1" fmla="*/ 2170748 w 2532380"/>
              <a:gd name="connsiteY1" fmla="*/ 0 h 6859905"/>
              <a:gd name="connsiteX2" fmla="*/ 2532380 w 2532380"/>
              <a:gd name="connsiteY2" fmla="*/ 0 h 6859905"/>
              <a:gd name="connsiteX3" fmla="*/ 404813 w 2532380"/>
              <a:gd name="connsiteY3" fmla="*/ 6859905 h 6859905"/>
              <a:gd name="connsiteX4" fmla="*/ 0 w 2532380"/>
              <a:gd name="connsiteY4" fmla="*/ 6850380 h 6859905"/>
              <a:gd name="connsiteX0" fmla="*/ 0 w 2532380"/>
              <a:gd name="connsiteY0" fmla="*/ 6850380 h 6859905"/>
              <a:gd name="connsiteX1" fmla="*/ 2170748 w 2532380"/>
              <a:gd name="connsiteY1" fmla="*/ 0 h 6859905"/>
              <a:gd name="connsiteX2" fmla="*/ 2532380 w 2532380"/>
              <a:gd name="connsiteY2" fmla="*/ 0 h 6859905"/>
              <a:gd name="connsiteX3" fmla="*/ 404813 w 2532380"/>
              <a:gd name="connsiteY3" fmla="*/ 6859905 h 6859905"/>
              <a:gd name="connsiteX4" fmla="*/ 0 w 2532380"/>
              <a:gd name="connsiteY4" fmla="*/ 6850380 h 6859905"/>
              <a:gd name="connsiteX0" fmla="*/ 0 w 2532380"/>
              <a:gd name="connsiteY0" fmla="*/ 6850380 h 6859905"/>
              <a:gd name="connsiteX1" fmla="*/ 2125028 w 2532380"/>
              <a:gd name="connsiteY1" fmla="*/ 7620 h 6859905"/>
              <a:gd name="connsiteX2" fmla="*/ 2532380 w 2532380"/>
              <a:gd name="connsiteY2" fmla="*/ 0 h 6859905"/>
              <a:gd name="connsiteX3" fmla="*/ 404813 w 2532380"/>
              <a:gd name="connsiteY3" fmla="*/ 6859905 h 6859905"/>
              <a:gd name="connsiteX4" fmla="*/ 0 w 2532380"/>
              <a:gd name="connsiteY4" fmla="*/ 6850380 h 6859905"/>
              <a:gd name="connsiteX0" fmla="*/ 0 w 2517140"/>
              <a:gd name="connsiteY0" fmla="*/ 6850380 h 6859905"/>
              <a:gd name="connsiteX1" fmla="*/ 2125028 w 2517140"/>
              <a:gd name="connsiteY1" fmla="*/ 7620 h 6859905"/>
              <a:gd name="connsiteX2" fmla="*/ 2517140 w 2517140"/>
              <a:gd name="connsiteY2" fmla="*/ 0 h 6859905"/>
              <a:gd name="connsiteX3" fmla="*/ 404813 w 2517140"/>
              <a:gd name="connsiteY3" fmla="*/ 6859905 h 6859905"/>
              <a:gd name="connsiteX4" fmla="*/ 0 w 2517140"/>
              <a:gd name="connsiteY4" fmla="*/ 6850380 h 685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7140" h="6859905">
                <a:moveTo>
                  <a:pt x="0" y="6850380"/>
                </a:moveTo>
                <a:cubicBezTo>
                  <a:pt x="738188" y="4567555"/>
                  <a:pt x="1297305" y="2760980"/>
                  <a:pt x="2125028" y="7620"/>
                </a:cubicBezTo>
                <a:lnTo>
                  <a:pt x="2517140" y="0"/>
                </a:lnTo>
                <a:cubicBezTo>
                  <a:pt x="1710850" y="2657475"/>
                  <a:pt x="1152525" y="4535805"/>
                  <a:pt x="404813" y="6859905"/>
                </a:cubicBezTo>
                <a:lnTo>
                  <a:pt x="0" y="685038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accent1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75A951-DD66-F13A-0926-E2FE45447117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1F87E-BDBD-76EE-0E76-19273007E5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948" y="1819275"/>
            <a:ext cx="6648450" cy="3848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BADCB57-F149-EB2A-CFDB-B33C9FD868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5F6450E-6C4A-2A39-768D-A9BD68C4F7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27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 Stripe - Stee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9A4E36AD-A028-8AFF-E716-6FDAC7B6B040}"/>
              </a:ext>
            </a:extLst>
          </p:cNvPr>
          <p:cNvSpPr/>
          <p:nvPr userDrawn="1"/>
        </p:nvSpPr>
        <p:spPr>
          <a:xfrm>
            <a:off x="6872287" y="0"/>
            <a:ext cx="3009900" cy="6858000"/>
          </a:xfrm>
          <a:custGeom>
            <a:avLst/>
            <a:gdLst>
              <a:gd name="connsiteX0" fmla="*/ 0 w 1047750"/>
              <a:gd name="connsiteY0" fmla="*/ 6858000 h 6858000"/>
              <a:gd name="connsiteX1" fmla="*/ 261938 w 1047750"/>
              <a:gd name="connsiteY1" fmla="*/ 0 h 6858000"/>
              <a:gd name="connsiteX2" fmla="*/ 1047750 w 1047750"/>
              <a:gd name="connsiteY2" fmla="*/ 0 h 6858000"/>
              <a:gd name="connsiteX3" fmla="*/ 785813 w 1047750"/>
              <a:gd name="connsiteY3" fmla="*/ 6858000 h 6858000"/>
              <a:gd name="connsiteX4" fmla="*/ 0 w 1047750"/>
              <a:gd name="connsiteY4" fmla="*/ 6858000 h 6858000"/>
              <a:gd name="connsiteX0" fmla="*/ 0 w 2362200"/>
              <a:gd name="connsiteY0" fmla="*/ 6858000 h 6858000"/>
              <a:gd name="connsiteX1" fmla="*/ 261938 w 2362200"/>
              <a:gd name="connsiteY1" fmla="*/ 0 h 6858000"/>
              <a:gd name="connsiteX2" fmla="*/ 2362200 w 2362200"/>
              <a:gd name="connsiteY2" fmla="*/ 19050 h 6858000"/>
              <a:gd name="connsiteX3" fmla="*/ 785813 w 2362200"/>
              <a:gd name="connsiteY3" fmla="*/ 6858000 h 6858000"/>
              <a:gd name="connsiteX4" fmla="*/ 0 w 2362200"/>
              <a:gd name="connsiteY4" fmla="*/ 6858000 h 6858000"/>
              <a:gd name="connsiteX0" fmla="*/ 0 w 2362200"/>
              <a:gd name="connsiteY0" fmla="*/ 6858000 h 6858000"/>
              <a:gd name="connsiteX1" fmla="*/ 1528763 w 2362200"/>
              <a:gd name="connsiteY1" fmla="*/ 0 h 6858000"/>
              <a:gd name="connsiteX2" fmla="*/ 2362200 w 2362200"/>
              <a:gd name="connsiteY2" fmla="*/ 19050 h 6858000"/>
              <a:gd name="connsiteX3" fmla="*/ 785813 w 2362200"/>
              <a:gd name="connsiteY3" fmla="*/ 6858000 h 6858000"/>
              <a:gd name="connsiteX4" fmla="*/ 0 w 2362200"/>
              <a:gd name="connsiteY4" fmla="*/ 6858000 h 6858000"/>
              <a:gd name="connsiteX0" fmla="*/ 0 w 3009900"/>
              <a:gd name="connsiteY0" fmla="*/ 6858000 h 6858000"/>
              <a:gd name="connsiteX1" fmla="*/ 1528763 w 3009900"/>
              <a:gd name="connsiteY1" fmla="*/ 0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0812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900" h="6858000">
                <a:moveTo>
                  <a:pt x="0" y="6858000"/>
                </a:moveTo>
                <a:cubicBezTo>
                  <a:pt x="719138" y="4575175"/>
                  <a:pt x="1343025" y="2616200"/>
                  <a:pt x="2157413" y="9525"/>
                </a:cubicBezTo>
                <a:lnTo>
                  <a:pt x="3009900" y="0"/>
                </a:lnTo>
                <a:cubicBezTo>
                  <a:pt x="2211388" y="2486025"/>
                  <a:pt x="1527175" y="4572000"/>
                  <a:pt x="785813" y="6858000"/>
                </a:cubicBez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0000">
                <a:schemeClr val="tx1"/>
              </a:gs>
              <a:gs pos="100000">
                <a:schemeClr val="tx1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pic>
        <p:nvPicPr>
          <p:cNvPr id="16" name="Picture 15" descr="A picture containing sky, outdoor, crane, tower&#10;&#10;Description automatically generated">
            <a:extLst>
              <a:ext uri="{FF2B5EF4-FFF2-40B4-BE49-F238E27FC236}">
                <a16:creationId xmlns:a16="http://schemas.microsoft.com/office/drawing/2014/main" id="{CB4118E2-FA44-9EFF-3D88-F372B1BE9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5958" y="0"/>
            <a:ext cx="4449855" cy="6858000"/>
          </a:xfrm>
          <a:custGeom>
            <a:avLst/>
            <a:gdLst>
              <a:gd name="connsiteX0" fmla="*/ 2219117 w 4449855"/>
              <a:gd name="connsiteY0" fmla="*/ 0 h 6858000"/>
              <a:gd name="connsiteX1" fmla="*/ 4449855 w 4449855"/>
              <a:gd name="connsiteY1" fmla="*/ 0 h 6858000"/>
              <a:gd name="connsiteX2" fmla="*/ 4449855 w 4449855"/>
              <a:gd name="connsiteY2" fmla="*/ 6858000 h 6858000"/>
              <a:gd name="connsiteX3" fmla="*/ 0 w 44498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855" h="6858000">
                <a:moveTo>
                  <a:pt x="2219117" y="0"/>
                </a:moveTo>
                <a:lnTo>
                  <a:pt x="4449855" y="0"/>
                </a:lnTo>
                <a:lnTo>
                  <a:pt x="44498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Parallelogram 7">
            <a:extLst>
              <a:ext uri="{FF2B5EF4-FFF2-40B4-BE49-F238E27FC236}">
                <a16:creationId xmlns:a16="http://schemas.microsoft.com/office/drawing/2014/main" id="{75CB72DB-B548-4D91-0BAA-A04B2B9AA10A}"/>
              </a:ext>
            </a:extLst>
          </p:cNvPr>
          <p:cNvSpPr/>
          <p:nvPr userDrawn="1"/>
        </p:nvSpPr>
        <p:spPr>
          <a:xfrm>
            <a:off x="6338887" y="-9526"/>
            <a:ext cx="2578100" cy="6867525"/>
          </a:xfrm>
          <a:custGeom>
            <a:avLst/>
            <a:gdLst>
              <a:gd name="connsiteX0" fmla="*/ 0 w 1047750"/>
              <a:gd name="connsiteY0" fmla="*/ 6858000 h 6858000"/>
              <a:gd name="connsiteX1" fmla="*/ 261938 w 1047750"/>
              <a:gd name="connsiteY1" fmla="*/ 0 h 6858000"/>
              <a:gd name="connsiteX2" fmla="*/ 1047750 w 1047750"/>
              <a:gd name="connsiteY2" fmla="*/ 0 h 6858000"/>
              <a:gd name="connsiteX3" fmla="*/ 785813 w 1047750"/>
              <a:gd name="connsiteY3" fmla="*/ 6858000 h 6858000"/>
              <a:gd name="connsiteX4" fmla="*/ 0 w 1047750"/>
              <a:gd name="connsiteY4" fmla="*/ 6858000 h 6858000"/>
              <a:gd name="connsiteX0" fmla="*/ 0 w 2362200"/>
              <a:gd name="connsiteY0" fmla="*/ 6858000 h 6858000"/>
              <a:gd name="connsiteX1" fmla="*/ 261938 w 2362200"/>
              <a:gd name="connsiteY1" fmla="*/ 0 h 6858000"/>
              <a:gd name="connsiteX2" fmla="*/ 2362200 w 2362200"/>
              <a:gd name="connsiteY2" fmla="*/ 19050 h 6858000"/>
              <a:gd name="connsiteX3" fmla="*/ 785813 w 2362200"/>
              <a:gd name="connsiteY3" fmla="*/ 6858000 h 6858000"/>
              <a:gd name="connsiteX4" fmla="*/ 0 w 2362200"/>
              <a:gd name="connsiteY4" fmla="*/ 6858000 h 6858000"/>
              <a:gd name="connsiteX0" fmla="*/ 0 w 2362200"/>
              <a:gd name="connsiteY0" fmla="*/ 6858000 h 6858000"/>
              <a:gd name="connsiteX1" fmla="*/ 1528763 w 2362200"/>
              <a:gd name="connsiteY1" fmla="*/ 0 h 6858000"/>
              <a:gd name="connsiteX2" fmla="*/ 2362200 w 2362200"/>
              <a:gd name="connsiteY2" fmla="*/ 19050 h 6858000"/>
              <a:gd name="connsiteX3" fmla="*/ 785813 w 2362200"/>
              <a:gd name="connsiteY3" fmla="*/ 6858000 h 6858000"/>
              <a:gd name="connsiteX4" fmla="*/ 0 w 2362200"/>
              <a:gd name="connsiteY4" fmla="*/ 6858000 h 6858000"/>
              <a:gd name="connsiteX0" fmla="*/ 0 w 3009900"/>
              <a:gd name="connsiteY0" fmla="*/ 6858000 h 6858000"/>
              <a:gd name="connsiteX1" fmla="*/ 1528763 w 3009900"/>
              <a:gd name="connsiteY1" fmla="*/ 0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0812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500313 w 3009900"/>
              <a:gd name="connsiteY1" fmla="*/ 19050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500313 w 3009900"/>
              <a:gd name="connsiteY1" fmla="*/ 19050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2628900"/>
              <a:gd name="connsiteY0" fmla="*/ 6848475 h 6858000"/>
              <a:gd name="connsiteX1" fmla="*/ 2119313 w 2628900"/>
              <a:gd name="connsiteY1" fmla="*/ 19050 h 6858000"/>
              <a:gd name="connsiteX2" fmla="*/ 2628900 w 2628900"/>
              <a:gd name="connsiteY2" fmla="*/ 0 h 6858000"/>
              <a:gd name="connsiteX3" fmla="*/ 404813 w 2628900"/>
              <a:gd name="connsiteY3" fmla="*/ 6858000 h 6858000"/>
              <a:gd name="connsiteX4" fmla="*/ 0 w 2628900"/>
              <a:gd name="connsiteY4" fmla="*/ 6848475 h 6858000"/>
              <a:gd name="connsiteX0" fmla="*/ 0 w 2628900"/>
              <a:gd name="connsiteY0" fmla="*/ 6848475 h 6858000"/>
              <a:gd name="connsiteX1" fmla="*/ 2252663 w 2628900"/>
              <a:gd name="connsiteY1" fmla="*/ 0 h 6858000"/>
              <a:gd name="connsiteX2" fmla="*/ 2628900 w 2628900"/>
              <a:gd name="connsiteY2" fmla="*/ 0 h 6858000"/>
              <a:gd name="connsiteX3" fmla="*/ 404813 w 2628900"/>
              <a:gd name="connsiteY3" fmla="*/ 6858000 h 6858000"/>
              <a:gd name="connsiteX4" fmla="*/ 0 w 2628900"/>
              <a:gd name="connsiteY4" fmla="*/ 6848475 h 6858000"/>
              <a:gd name="connsiteX0" fmla="*/ 0 w 2628900"/>
              <a:gd name="connsiteY0" fmla="*/ 6848475 h 6858000"/>
              <a:gd name="connsiteX1" fmla="*/ 2252663 w 2628900"/>
              <a:gd name="connsiteY1" fmla="*/ 0 h 6858000"/>
              <a:gd name="connsiteX2" fmla="*/ 2628900 w 2628900"/>
              <a:gd name="connsiteY2" fmla="*/ 0 h 6858000"/>
              <a:gd name="connsiteX3" fmla="*/ 404813 w 2628900"/>
              <a:gd name="connsiteY3" fmla="*/ 6858000 h 6858000"/>
              <a:gd name="connsiteX4" fmla="*/ 0 w 2628900"/>
              <a:gd name="connsiteY4" fmla="*/ 6848475 h 6858000"/>
              <a:gd name="connsiteX0" fmla="*/ 0 w 2628900"/>
              <a:gd name="connsiteY0" fmla="*/ 6858000 h 6867525"/>
              <a:gd name="connsiteX1" fmla="*/ 2224088 w 2628900"/>
              <a:gd name="connsiteY1" fmla="*/ 0 h 6867525"/>
              <a:gd name="connsiteX2" fmla="*/ 2628900 w 2628900"/>
              <a:gd name="connsiteY2" fmla="*/ 9525 h 6867525"/>
              <a:gd name="connsiteX3" fmla="*/ 404813 w 2628900"/>
              <a:gd name="connsiteY3" fmla="*/ 6867525 h 6867525"/>
              <a:gd name="connsiteX4" fmla="*/ 0 w 2628900"/>
              <a:gd name="connsiteY4" fmla="*/ 6858000 h 6867525"/>
              <a:gd name="connsiteX0" fmla="*/ 0 w 2581275"/>
              <a:gd name="connsiteY0" fmla="*/ 6858000 h 6867525"/>
              <a:gd name="connsiteX1" fmla="*/ 2224088 w 2581275"/>
              <a:gd name="connsiteY1" fmla="*/ 0 h 6867525"/>
              <a:gd name="connsiteX2" fmla="*/ 2581275 w 2581275"/>
              <a:gd name="connsiteY2" fmla="*/ 28575 h 6867525"/>
              <a:gd name="connsiteX3" fmla="*/ 404813 w 2581275"/>
              <a:gd name="connsiteY3" fmla="*/ 6867525 h 6867525"/>
              <a:gd name="connsiteX4" fmla="*/ 0 w 2581275"/>
              <a:gd name="connsiteY4" fmla="*/ 6858000 h 6867525"/>
              <a:gd name="connsiteX0" fmla="*/ 0 w 2581275"/>
              <a:gd name="connsiteY0" fmla="*/ 6858000 h 6867525"/>
              <a:gd name="connsiteX1" fmla="*/ 2224088 w 2581275"/>
              <a:gd name="connsiteY1" fmla="*/ 0 h 6867525"/>
              <a:gd name="connsiteX2" fmla="*/ 2581275 w 2581275"/>
              <a:gd name="connsiteY2" fmla="*/ 28575 h 6867525"/>
              <a:gd name="connsiteX3" fmla="*/ 404813 w 2581275"/>
              <a:gd name="connsiteY3" fmla="*/ 6867525 h 6867525"/>
              <a:gd name="connsiteX4" fmla="*/ 0 w 2581275"/>
              <a:gd name="connsiteY4" fmla="*/ 6858000 h 6867525"/>
              <a:gd name="connsiteX0" fmla="*/ 0 w 2584450"/>
              <a:gd name="connsiteY0" fmla="*/ 6861175 h 6870700"/>
              <a:gd name="connsiteX1" fmla="*/ 2224088 w 2584450"/>
              <a:gd name="connsiteY1" fmla="*/ 3175 h 6870700"/>
              <a:gd name="connsiteX2" fmla="*/ 2584450 w 2584450"/>
              <a:gd name="connsiteY2" fmla="*/ 0 h 6870700"/>
              <a:gd name="connsiteX3" fmla="*/ 404813 w 2584450"/>
              <a:gd name="connsiteY3" fmla="*/ 6870700 h 6870700"/>
              <a:gd name="connsiteX4" fmla="*/ 0 w 2584450"/>
              <a:gd name="connsiteY4" fmla="*/ 6861175 h 6870700"/>
              <a:gd name="connsiteX0" fmla="*/ 0 w 2578100"/>
              <a:gd name="connsiteY0" fmla="*/ 6858000 h 6867525"/>
              <a:gd name="connsiteX1" fmla="*/ 2224088 w 2578100"/>
              <a:gd name="connsiteY1" fmla="*/ 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  <a:gd name="connsiteX0" fmla="*/ 0 w 2578100"/>
              <a:gd name="connsiteY0" fmla="*/ 6858000 h 6867525"/>
              <a:gd name="connsiteX1" fmla="*/ 2224088 w 2578100"/>
              <a:gd name="connsiteY1" fmla="*/ 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  <a:gd name="connsiteX0" fmla="*/ 0 w 2578100"/>
              <a:gd name="connsiteY0" fmla="*/ 6858000 h 6867525"/>
              <a:gd name="connsiteX1" fmla="*/ 2224088 w 2578100"/>
              <a:gd name="connsiteY1" fmla="*/ 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  <a:gd name="connsiteX0" fmla="*/ 0 w 2578100"/>
              <a:gd name="connsiteY0" fmla="*/ 6858000 h 6867525"/>
              <a:gd name="connsiteX1" fmla="*/ 2224088 w 2578100"/>
              <a:gd name="connsiteY1" fmla="*/ 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100" h="6867525">
                <a:moveTo>
                  <a:pt x="0" y="6858000"/>
                </a:moveTo>
                <a:cubicBezTo>
                  <a:pt x="738188" y="4575175"/>
                  <a:pt x="1381125" y="2654300"/>
                  <a:pt x="2224088" y="0"/>
                </a:cubicBezTo>
                <a:lnTo>
                  <a:pt x="2578100" y="0"/>
                </a:lnTo>
                <a:cubicBezTo>
                  <a:pt x="1756570" y="2619375"/>
                  <a:pt x="1152525" y="4543425"/>
                  <a:pt x="404813" y="6867525"/>
                </a:cubicBez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accent1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8D1816-62BE-F63A-2ED8-73463DB6263A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0A2D69-D1DB-D75E-F0F8-8102A3FA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48" y="681038"/>
            <a:ext cx="7160288" cy="102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794E088-F8C9-1F82-7285-8E2AD9158D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948" y="1819275"/>
            <a:ext cx="6648450" cy="3848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3B560E8-22A8-3B1B-CBE9-59D12D14D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6E3DF47-AEEE-6246-75F8-72D87CFC03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40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s - Iluka 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machine with large pipes&#10;&#10;Description automatically generated">
            <a:extLst>
              <a:ext uri="{FF2B5EF4-FFF2-40B4-BE49-F238E27FC236}">
                <a16:creationId xmlns:a16="http://schemas.microsoft.com/office/drawing/2014/main" id="{BA498DB6-C47B-C350-AD94-F83A0D2BB7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4544" y="0"/>
            <a:ext cx="12276544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4D0BD-BA05-A598-CC22-AEEFE3DA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1B41D-CF0C-28E9-C01C-D98ABB41C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884544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235414-ED3B-D3ED-0274-48F1315096AD}"/>
              </a:ext>
            </a:extLst>
          </p:cNvPr>
          <p:cNvSpPr/>
          <p:nvPr userDrawn="1"/>
        </p:nvSpPr>
        <p:spPr>
          <a:xfrm>
            <a:off x="-84544" y="0"/>
            <a:ext cx="4686300" cy="6858000"/>
          </a:xfrm>
          <a:prstGeom prst="rect">
            <a:avLst/>
          </a:prstGeom>
          <a:solidFill>
            <a:srgbClr val="0067B1">
              <a:alpha val="69804"/>
            </a:srgb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D369C-DB2A-6863-7938-32F52C47D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02A6-5F73-40B1-9F4A-AE39A9697FFC}" type="slidenum">
              <a:rPr lang="en-AU" smtClean="0"/>
              <a:t>‹#›</a:t>
            </a:fld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A54544-4FA5-0F99-8AF1-925B0A4AFD32}"/>
              </a:ext>
            </a:extLst>
          </p:cNvPr>
          <p:cNvSpPr/>
          <p:nvPr userDrawn="1"/>
        </p:nvSpPr>
        <p:spPr>
          <a:xfrm>
            <a:off x="5250026" y="561975"/>
            <a:ext cx="3024772" cy="2828925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0E3368-45B9-7119-8557-8B123EC44C97}"/>
              </a:ext>
            </a:extLst>
          </p:cNvPr>
          <p:cNvSpPr/>
          <p:nvPr userDrawn="1"/>
        </p:nvSpPr>
        <p:spPr>
          <a:xfrm>
            <a:off x="8441283" y="561975"/>
            <a:ext cx="3024772" cy="2828925"/>
          </a:xfrm>
          <a:prstGeom prst="rect">
            <a:avLst/>
          </a:prstGeom>
          <a:solidFill>
            <a:srgbClr val="0067B1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E7D96F-F5E0-209B-CE95-1EF2C4991063}"/>
              </a:ext>
            </a:extLst>
          </p:cNvPr>
          <p:cNvSpPr/>
          <p:nvPr userDrawn="1"/>
        </p:nvSpPr>
        <p:spPr>
          <a:xfrm>
            <a:off x="5250026" y="3563937"/>
            <a:ext cx="3024772" cy="2828925"/>
          </a:xfrm>
          <a:prstGeom prst="rect">
            <a:avLst/>
          </a:prstGeom>
          <a:solidFill>
            <a:srgbClr val="4B5B6B">
              <a:alpha val="8509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EBB63F-118B-3D22-21F2-688BA6C5F20C}"/>
              </a:ext>
            </a:extLst>
          </p:cNvPr>
          <p:cNvSpPr/>
          <p:nvPr userDrawn="1"/>
        </p:nvSpPr>
        <p:spPr>
          <a:xfrm>
            <a:off x="8441283" y="3563937"/>
            <a:ext cx="3024772" cy="2828925"/>
          </a:xfrm>
          <a:prstGeom prst="rect">
            <a:avLst/>
          </a:prstGeom>
          <a:solidFill>
            <a:srgbClr val="B2BDC9">
              <a:alpha val="8509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CC33A6-AA06-0B1E-70CB-471AAC36E1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64163" y="603250"/>
            <a:ext cx="2797175" cy="26320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F5012B2-16CE-426A-53AE-AF181A55E9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64163" y="3622675"/>
            <a:ext cx="2797175" cy="26320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3A3779F1-1809-8A6E-0D0D-56860A647DA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56624" y="603250"/>
            <a:ext cx="2797175" cy="26320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92A62228-C0C8-966E-194D-D8ABD736E2D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56624" y="3622675"/>
            <a:ext cx="2797175" cy="263207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1FA1C27-1B61-F1BD-AAD7-CF174615EA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4500" y="561975"/>
            <a:ext cx="3975100" cy="1114425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64E9A6-F446-EA12-6450-835041EE7DC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4500" y="1828800"/>
            <a:ext cx="3975100" cy="43910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131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ulti Stripe - Stee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9A4E36AD-A028-8AFF-E716-6FDAC7B6B040}"/>
              </a:ext>
            </a:extLst>
          </p:cNvPr>
          <p:cNvSpPr/>
          <p:nvPr userDrawn="1"/>
        </p:nvSpPr>
        <p:spPr>
          <a:xfrm>
            <a:off x="6872287" y="0"/>
            <a:ext cx="3009900" cy="6858000"/>
          </a:xfrm>
          <a:custGeom>
            <a:avLst/>
            <a:gdLst>
              <a:gd name="connsiteX0" fmla="*/ 0 w 1047750"/>
              <a:gd name="connsiteY0" fmla="*/ 6858000 h 6858000"/>
              <a:gd name="connsiteX1" fmla="*/ 261938 w 1047750"/>
              <a:gd name="connsiteY1" fmla="*/ 0 h 6858000"/>
              <a:gd name="connsiteX2" fmla="*/ 1047750 w 1047750"/>
              <a:gd name="connsiteY2" fmla="*/ 0 h 6858000"/>
              <a:gd name="connsiteX3" fmla="*/ 785813 w 1047750"/>
              <a:gd name="connsiteY3" fmla="*/ 6858000 h 6858000"/>
              <a:gd name="connsiteX4" fmla="*/ 0 w 1047750"/>
              <a:gd name="connsiteY4" fmla="*/ 6858000 h 6858000"/>
              <a:gd name="connsiteX0" fmla="*/ 0 w 2362200"/>
              <a:gd name="connsiteY0" fmla="*/ 6858000 h 6858000"/>
              <a:gd name="connsiteX1" fmla="*/ 261938 w 2362200"/>
              <a:gd name="connsiteY1" fmla="*/ 0 h 6858000"/>
              <a:gd name="connsiteX2" fmla="*/ 2362200 w 2362200"/>
              <a:gd name="connsiteY2" fmla="*/ 19050 h 6858000"/>
              <a:gd name="connsiteX3" fmla="*/ 785813 w 2362200"/>
              <a:gd name="connsiteY3" fmla="*/ 6858000 h 6858000"/>
              <a:gd name="connsiteX4" fmla="*/ 0 w 2362200"/>
              <a:gd name="connsiteY4" fmla="*/ 6858000 h 6858000"/>
              <a:gd name="connsiteX0" fmla="*/ 0 w 2362200"/>
              <a:gd name="connsiteY0" fmla="*/ 6858000 h 6858000"/>
              <a:gd name="connsiteX1" fmla="*/ 1528763 w 2362200"/>
              <a:gd name="connsiteY1" fmla="*/ 0 h 6858000"/>
              <a:gd name="connsiteX2" fmla="*/ 2362200 w 2362200"/>
              <a:gd name="connsiteY2" fmla="*/ 19050 h 6858000"/>
              <a:gd name="connsiteX3" fmla="*/ 785813 w 2362200"/>
              <a:gd name="connsiteY3" fmla="*/ 6858000 h 6858000"/>
              <a:gd name="connsiteX4" fmla="*/ 0 w 2362200"/>
              <a:gd name="connsiteY4" fmla="*/ 6858000 h 6858000"/>
              <a:gd name="connsiteX0" fmla="*/ 0 w 3009900"/>
              <a:gd name="connsiteY0" fmla="*/ 6858000 h 6858000"/>
              <a:gd name="connsiteX1" fmla="*/ 1528763 w 3009900"/>
              <a:gd name="connsiteY1" fmla="*/ 0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0812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900" h="6858000">
                <a:moveTo>
                  <a:pt x="0" y="6858000"/>
                </a:moveTo>
                <a:cubicBezTo>
                  <a:pt x="719138" y="4575175"/>
                  <a:pt x="1343025" y="2616200"/>
                  <a:pt x="2157413" y="9525"/>
                </a:cubicBezTo>
                <a:lnTo>
                  <a:pt x="3009900" y="0"/>
                </a:lnTo>
                <a:cubicBezTo>
                  <a:pt x="2211388" y="2486025"/>
                  <a:pt x="1527175" y="4572000"/>
                  <a:pt x="785813" y="6858000"/>
                </a:cubicBez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0000">
                <a:schemeClr val="tx1"/>
              </a:gs>
              <a:gs pos="100000">
                <a:schemeClr val="tx1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pic>
        <p:nvPicPr>
          <p:cNvPr id="16" name="Picture 15" descr="A picture containing sky, outdoor, crane, tower&#10;&#10;Description automatically generated">
            <a:extLst>
              <a:ext uri="{FF2B5EF4-FFF2-40B4-BE49-F238E27FC236}">
                <a16:creationId xmlns:a16="http://schemas.microsoft.com/office/drawing/2014/main" id="{CB4118E2-FA44-9EFF-3D88-F372B1BE9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5958" y="0"/>
            <a:ext cx="4449855" cy="6858000"/>
          </a:xfrm>
          <a:custGeom>
            <a:avLst/>
            <a:gdLst>
              <a:gd name="connsiteX0" fmla="*/ 2219117 w 4449855"/>
              <a:gd name="connsiteY0" fmla="*/ 0 h 6858000"/>
              <a:gd name="connsiteX1" fmla="*/ 4449855 w 4449855"/>
              <a:gd name="connsiteY1" fmla="*/ 0 h 6858000"/>
              <a:gd name="connsiteX2" fmla="*/ 4449855 w 4449855"/>
              <a:gd name="connsiteY2" fmla="*/ 6858000 h 6858000"/>
              <a:gd name="connsiteX3" fmla="*/ 0 w 44498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9855" h="6858000">
                <a:moveTo>
                  <a:pt x="2219117" y="0"/>
                </a:moveTo>
                <a:lnTo>
                  <a:pt x="4449855" y="0"/>
                </a:lnTo>
                <a:lnTo>
                  <a:pt x="44498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Parallelogram 7">
            <a:extLst>
              <a:ext uri="{FF2B5EF4-FFF2-40B4-BE49-F238E27FC236}">
                <a16:creationId xmlns:a16="http://schemas.microsoft.com/office/drawing/2014/main" id="{75CB72DB-B548-4D91-0BAA-A04B2B9AA10A}"/>
              </a:ext>
            </a:extLst>
          </p:cNvPr>
          <p:cNvSpPr/>
          <p:nvPr userDrawn="1"/>
        </p:nvSpPr>
        <p:spPr>
          <a:xfrm>
            <a:off x="6338887" y="-9526"/>
            <a:ext cx="2578100" cy="6867525"/>
          </a:xfrm>
          <a:custGeom>
            <a:avLst/>
            <a:gdLst>
              <a:gd name="connsiteX0" fmla="*/ 0 w 1047750"/>
              <a:gd name="connsiteY0" fmla="*/ 6858000 h 6858000"/>
              <a:gd name="connsiteX1" fmla="*/ 261938 w 1047750"/>
              <a:gd name="connsiteY1" fmla="*/ 0 h 6858000"/>
              <a:gd name="connsiteX2" fmla="*/ 1047750 w 1047750"/>
              <a:gd name="connsiteY2" fmla="*/ 0 h 6858000"/>
              <a:gd name="connsiteX3" fmla="*/ 785813 w 1047750"/>
              <a:gd name="connsiteY3" fmla="*/ 6858000 h 6858000"/>
              <a:gd name="connsiteX4" fmla="*/ 0 w 1047750"/>
              <a:gd name="connsiteY4" fmla="*/ 6858000 h 6858000"/>
              <a:gd name="connsiteX0" fmla="*/ 0 w 2362200"/>
              <a:gd name="connsiteY0" fmla="*/ 6858000 h 6858000"/>
              <a:gd name="connsiteX1" fmla="*/ 261938 w 2362200"/>
              <a:gd name="connsiteY1" fmla="*/ 0 h 6858000"/>
              <a:gd name="connsiteX2" fmla="*/ 2362200 w 2362200"/>
              <a:gd name="connsiteY2" fmla="*/ 19050 h 6858000"/>
              <a:gd name="connsiteX3" fmla="*/ 785813 w 2362200"/>
              <a:gd name="connsiteY3" fmla="*/ 6858000 h 6858000"/>
              <a:gd name="connsiteX4" fmla="*/ 0 w 2362200"/>
              <a:gd name="connsiteY4" fmla="*/ 6858000 h 6858000"/>
              <a:gd name="connsiteX0" fmla="*/ 0 w 2362200"/>
              <a:gd name="connsiteY0" fmla="*/ 6858000 h 6858000"/>
              <a:gd name="connsiteX1" fmla="*/ 1528763 w 2362200"/>
              <a:gd name="connsiteY1" fmla="*/ 0 h 6858000"/>
              <a:gd name="connsiteX2" fmla="*/ 2362200 w 2362200"/>
              <a:gd name="connsiteY2" fmla="*/ 19050 h 6858000"/>
              <a:gd name="connsiteX3" fmla="*/ 785813 w 2362200"/>
              <a:gd name="connsiteY3" fmla="*/ 6858000 h 6858000"/>
              <a:gd name="connsiteX4" fmla="*/ 0 w 2362200"/>
              <a:gd name="connsiteY4" fmla="*/ 6858000 h 6858000"/>
              <a:gd name="connsiteX0" fmla="*/ 0 w 3009900"/>
              <a:gd name="connsiteY0" fmla="*/ 6858000 h 6858000"/>
              <a:gd name="connsiteX1" fmla="*/ 1528763 w 3009900"/>
              <a:gd name="connsiteY1" fmla="*/ 0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0812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157413 w 3009900"/>
              <a:gd name="connsiteY1" fmla="*/ 9525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500313 w 3009900"/>
              <a:gd name="connsiteY1" fmla="*/ 19050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3009900"/>
              <a:gd name="connsiteY0" fmla="*/ 6858000 h 6858000"/>
              <a:gd name="connsiteX1" fmla="*/ 2500313 w 3009900"/>
              <a:gd name="connsiteY1" fmla="*/ 19050 h 6858000"/>
              <a:gd name="connsiteX2" fmla="*/ 3009900 w 3009900"/>
              <a:gd name="connsiteY2" fmla="*/ 0 h 6858000"/>
              <a:gd name="connsiteX3" fmla="*/ 785813 w 3009900"/>
              <a:gd name="connsiteY3" fmla="*/ 6858000 h 6858000"/>
              <a:gd name="connsiteX4" fmla="*/ 0 w 3009900"/>
              <a:gd name="connsiteY4" fmla="*/ 6858000 h 6858000"/>
              <a:gd name="connsiteX0" fmla="*/ 0 w 2628900"/>
              <a:gd name="connsiteY0" fmla="*/ 6848475 h 6858000"/>
              <a:gd name="connsiteX1" fmla="*/ 2119313 w 2628900"/>
              <a:gd name="connsiteY1" fmla="*/ 19050 h 6858000"/>
              <a:gd name="connsiteX2" fmla="*/ 2628900 w 2628900"/>
              <a:gd name="connsiteY2" fmla="*/ 0 h 6858000"/>
              <a:gd name="connsiteX3" fmla="*/ 404813 w 2628900"/>
              <a:gd name="connsiteY3" fmla="*/ 6858000 h 6858000"/>
              <a:gd name="connsiteX4" fmla="*/ 0 w 2628900"/>
              <a:gd name="connsiteY4" fmla="*/ 6848475 h 6858000"/>
              <a:gd name="connsiteX0" fmla="*/ 0 w 2628900"/>
              <a:gd name="connsiteY0" fmla="*/ 6848475 h 6858000"/>
              <a:gd name="connsiteX1" fmla="*/ 2252663 w 2628900"/>
              <a:gd name="connsiteY1" fmla="*/ 0 h 6858000"/>
              <a:gd name="connsiteX2" fmla="*/ 2628900 w 2628900"/>
              <a:gd name="connsiteY2" fmla="*/ 0 h 6858000"/>
              <a:gd name="connsiteX3" fmla="*/ 404813 w 2628900"/>
              <a:gd name="connsiteY3" fmla="*/ 6858000 h 6858000"/>
              <a:gd name="connsiteX4" fmla="*/ 0 w 2628900"/>
              <a:gd name="connsiteY4" fmla="*/ 6848475 h 6858000"/>
              <a:gd name="connsiteX0" fmla="*/ 0 w 2628900"/>
              <a:gd name="connsiteY0" fmla="*/ 6848475 h 6858000"/>
              <a:gd name="connsiteX1" fmla="*/ 2252663 w 2628900"/>
              <a:gd name="connsiteY1" fmla="*/ 0 h 6858000"/>
              <a:gd name="connsiteX2" fmla="*/ 2628900 w 2628900"/>
              <a:gd name="connsiteY2" fmla="*/ 0 h 6858000"/>
              <a:gd name="connsiteX3" fmla="*/ 404813 w 2628900"/>
              <a:gd name="connsiteY3" fmla="*/ 6858000 h 6858000"/>
              <a:gd name="connsiteX4" fmla="*/ 0 w 2628900"/>
              <a:gd name="connsiteY4" fmla="*/ 6848475 h 6858000"/>
              <a:gd name="connsiteX0" fmla="*/ 0 w 2628900"/>
              <a:gd name="connsiteY0" fmla="*/ 6858000 h 6867525"/>
              <a:gd name="connsiteX1" fmla="*/ 2224088 w 2628900"/>
              <a:gd name="connsiteY1" fmla="*/ 0 h 6867525"/>
              <a:gd name="connsiteX2" fmla="*/ 2628900 w 2628900"/>
              <a:gd name="connsiteY2" fmla="*/ 9525 h 6867525"/>
              <a:gd name="connsiteX3" fmla="*/ 404813 w 2628900"/>
              <a:gd name="connsiteY3" fmla="*/ 6867525 h 6867525"/>
              <a:gd name="connsiteX4" fmla="*/ 0 w 2628900"/>
              <a:gd name="connsiteY4" fmla="*/ 6858000 h 6867525"/>
              <a:gd name="connsiteX0" fmla="*/ 0 w 2581275"/>
              <a:gd name="connsiteY0" fmla="*/ 6858000 h 6867525"/>
              <a:gd name="connsiteX1" fmla="*/ 2224088 w 2581275"/>
              <a:gd name="connsiteY1" fmla="*/ 0 h 6867525"/>
              <a:gd name="connsiteX2" fmla="*/ 2581275 w 2581275"/>
              <a:gd name="connsiteY2" fmla="*/ 28575 h 6867525"/>
              <a:gd name="connsiteX3" fmla="*/ 404813 w 2581275"/>
              <a:gd name="connsiteY3" fmla="*/ 6867525 h 6867525"/>
              <a:gd name="connsiteX4" fmla="*/ 0 w 2581275"/>
              <a:gd name="connsiteY4" fmla="*/ 6858000 h 6867525"/>
              <a:gd name="connsiteX0" fmla="*/ 0 w 2581275"/>
              <a:gd name="connsiteY0" fmla="*/ 6858000 h 6867525"/>
              <a:gd name="connsiteX1" fmla="*/ 2224088 w 2581275"/>
              <a:gd name="connsiteY1" fmla="*/ 0 h 6867525"/>
              <a:gd name="connsiteX2" fmla="*/ 2581275 w 2581275"/>
              <a:gd name="connsiteY2" fmla="*/ 28575 h 6867525"/>
              <a:gd name="connsiteX3" fmla="*/ 404813 w 2581275"/>
              <a:gd name="connsiteY3" fmla="*/ 6867525 h 6867525"/>
              <a:gd name="connsiteX4" fmla="*/ 0 w 2581275"/>
              <a:gd name="connsiteY4" fmla="*/ 6858000 h 6867525"/>
              <a:gd name="connsiteX0" fmla="*/ 0 w 2584450"/>
              <a:gd name="connsiteY0" fmla="*/ 6861175 h 6870700"/>
              <a:gd name="connsiteX1" fmla="*/ 2224088 w 2584450"/>
              <a:gd name="connsiteY1" fmla="*/ 3175 h 6870700"/>
              <a:gd name="connsiteX2" fmla="*/ 2584450 w 2584450"/>
              <a:gd name="connsiteY2" fmla="*/ 0 h 6870700"/>
              <a:gd name="connsiteX3" fmla="*/ 404813 w 2584450"/>
              <a:gd name="connsiteY3" fmla="*/ 6870700 h 6870700"/>
              <a:gd name="connsiteX4" fmla="*/ 0 w 2584450"/>
              <a:gd name="connsiteY4" fmla="*/ 6861175 h 6870700"/>
              <a:gd name="connsiteX0" fmla="*/ 0 w 2578100"/>
              <a:gd name="connsiteY0" fmla="*/ 6858000 h 6867525"/>
              <a:gd name="connsiteX1" fmla="*/ 2224088 w 2578100"/>
              <a:gd name="connsiteY1" fmla="*/ 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  <a:gd name="connsiteX0" fmla="*/ 0 w 2578100"/>
              <a:gd name="connsiteY0" fmla="*/ 6858000 h 6867525"/>
              <a:gd name="connsiteX1" fmla="*/ 2224088 w 2578100"/>
              <a:gd name="connsiteY1" fmla="*/ 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  <a:gd name="connsiteX0" fmla="*/ 0 w 2578100"/>
              <a:gd name="connsiteY0" fmla="*/ 6858000 h 6867525"/>
              <a:gd name="connsiteX1" fmla="*/ 2224088 w 2578100"/>
              <a:gd name="connsiteY1" fmla="*/ 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  <a:gd name="connsiteX0" fmla="*/ 0 w 2578100"/>
              <a:gd name="connsiteY0" fmla="*/ 6858000 h 6867525"/>
              <a:gd name="connsiteX1" fmla="*/ 2224088 w 2578100"/>
              <a:gd name="connsiteY1" fmla="*/ 0 h 6867525"/>
              <a:gd name="connsiteX2" fmla="*/ 2578100 w 2578100"/>
              <a:gd name="connsiteY2" fmla="*/ 0 h 6867525"/>
              <a:gd name="connsiteX3" fmla="*/ 404813 w 2578100"/>
              <a:gd name="connsiteY3" fmla="*/ 6867525 h 6867525"/>
              <a:gd name="connsiteX4" fmla="*/ 0 w 2578100"/>
              <a:gd name="connsiteY4" fmla="*/ 685800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100" h="6867525">
                <a:moveTo>
                  <a:pt x="0" y="6858000"/>
                </a:moveTo>
                <a:cubicBezTo>
                  <a:pt x="738188" y="4575175"/>
                  <a:pt x="1381125" y="2654300"/>
                  <a:pt x="2224088" y="0"/>
                </a:cubicBezTo>
                <a:lnTo>
                  <a:pt x="2578100" y="0"/>
                </a:lnTo>
                <a:cubicBezTo>
                  <a:pt x="1756570" y="2619375"/>
                  <a:pt x="1152525" y="4543425"/>
                  <a:pt x="404813" y="6867525"/>
                </a:cubicBez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accent1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8D1816-62BE-F63A-2ED8-73463DB6263A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0A2D69-D1DB-D75E-F0F8-8102A3FA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48" y="681038"/>
            <a:ext cx="7160288" cy="102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794E088-F8C9-1F82-7285-8E2AD9158D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948" y="1819275"/>
            <a:ext cx="6648450" cy="3848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3B560E8-22A8-3B1B-CBE9-59D12D14D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6E3DF47-AEEE-6246-75F8-72D87CFC03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78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">
    <p:bg>
      <p:bgPr>
        <a:solidFill>
          <a:srgbClr val="2C3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882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i Slide - Cataby D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EC71-81AC-A267-86BA-0C4E14A7D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88680"/>
            <a:ext cx="3724275" cy="663575"/>
          </a:xfrm>
        </p:spPr>
        <p:txBody>
          <a:bodyPr anchor="t">
            <a:noAutofit/>
          </a:bodyPr>
          <a:lstStyle>
            <a:lvl1pPr algn="l">
              <a:lnSpc>
                <a:spcPts val="35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A103DD-DDE4-0CE5-E307-BA8891374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999" y="1526246"/>
            <a:ext cx="3724275" cy="788330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painting, landscape, outdoor, ground&#10;&#10;Description automatically generated">
            <a:extLst>
              <a:ext uri="{FF2B5EF4-FFF2-40B4-BE49-F238E27FC236}">
                <a16:creationId xmlns:a16="http://schemas.microsoft.com/office/drawing/2014/main" id="{C30A18DD-D167-F5FF-1180-BA48081CE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474" y="0"/>
            <a:ext cx="801052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488164-7142-D1CD-DFC4-F4542FECDE88}"/>
              </a:ext>
            </a:extLst>
          </p:cNvPr>
          <p:cNvSpPr/>
          <p:nvPr userDrawn="1"/>
        </p:nvSpPr>
        <p:spPr>
          <a:xfrm>
            <a:off x="7991476" y="0"/>
            <a:ext cx="4200524" cy="6858000"/>
          </a:xfrm>
          <a:prstGeom prst="rect">
            <a:avLst/>
          </a:prstGeom>
          <a:solidFill>
            <a:srgbClr val="4B5B6B">
              <a:alpha val="32941"/>
            </a:srgb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BBBF634-4DBD-0E7C-1A95-8404E075B2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999" y="2457450"/>
            <a:ext cx="3724275" cy="3790949"/>
          </a:xfr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A794AD-A6B5-5C29-C5FE-EE08D0D5578F}"/>
              </a:ext>
            </a:extLst>
          </p:cNvPr>
          <p:cNvCxnSpPr/>
          <p:nvPr userDrawn="1"/>
        </p:nvCxnSpPr>
        <p:spPr>
          <a:xfrm>
            <a:off x="380999" y="2352676"/>
            <a:ext cx="3724275" cy="0"/>
          </a:xfrm>
          <a:prstGeom prst="line">
            <a:avLst/>
          </a:prstGeom>
          <a:ln w="38100">
            <a:solidFill>
              <a:srgbClr val="3EB3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79EA5A29-C990-F05A-78B4-87CFCC84B0BD}"/>
              </a:ext>
            </a:extLst>
          </p:cNvPr>
          <p:cNvSpPr txBox="1">
            <a:spLocks/>
          </p:cNvSpPr>
          <p:nvPr userDrawn="1"/>
        </p:nvSpPr>
        <p:spPr>
          <a:xfrm>
            <a:off x="8086726" y="488680"/>
            <a:ext cx="3724275" cy="663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Click to edit Master title style</a:t>
            </a:r>
            <a:endParaRPr lang="en-AU">
              <a:solidFill>
                <a:schemeClr val="tx1"/>
              </a:solidFill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4D04C3A-8060-59FE-07BA-663720380F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726" y="1526246"/>
            <a:ext cx="3724275" cy="788330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6688980-3A7A-A6A3-71E6-B207DB9B5A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86726" y="2457450"/>
            <a:ext cx="3724275" cy="3790949"/>
          </a:xfrm>
        </p:spPr>
        <p:txBody>
          <a:bodyPr>
            <a:no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6B44F8E-7F7E-D437-5FFD-8140AE270D3D}"/>
              </a:ext>
            </a:extLst>
          </p:cNvPr>
          <p:cNvCxnSpPr/>
          <p:nvPr userDrawn="1"/>
        </p:nvCxnSpPr>
        <p:spPr>
          <a:xfrm>
            <a:off x="8086726" y="2352676"/>
            <a:ext cx="3724275" cy="0"/>
          </a:xfrm>
          <a:prstGeom prst="line">
            <a:avLst/>
          </a:prstGeom>
          <a:ln w="38100">
            <a:solidFill>
              <a:srgbClr val="3EB3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486412E4-BEE6-3B98-3025-6A1E74984F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42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iangle - Cataby 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EC71-81AC-A267-86BA-0C4E14A7D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48" y="5167388"/>
            <a:ext cx="5886450" cy="663575"/>
          </a:xfrm>
        </p:spPr>
        <p:txBody>
          <a:bodyPr anchor="t">
            <a:noAutofit/>
          </a:bodyPr>
          <a:lstStyle>
            <a:lvl1pPr algn="l">
              <a:lnSpc>
                <a:spcPts val="35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596321-F6DC-E452-B916-05530967CF93}"/>
              </a:ext>
            </a:extLst>
          </p:cNvPr>
          <p:cNvSpPr/>
          <p:nvPr userDrawn="1"/>
        </p:nvSpPr>
        <p:spPr>
          <a:xfrm>
            <a:off x="6305549" y="0"/>
            <a:ext cx="5886450" cy="6858000"/>
          </a:xfrm>
          <a:custGeom>
            <a:avLst/>
            <a:gdLst>
              <a:gd name="connsiteX0" fmla="*/ 1040606 w 5886450"/>
              <a:gd name="connsiteY0" fmla="*/ 0 h 6858000"/>
              <a:gd name="connsiteX1" fmla="*/ 2438400 w 5886450"/>
              <a:gd name="connsiteY1" fmla="*/ 0 h 6858000"/>
              <a:gd name="connsiteX2" fmla="*/ 4162425 w 5886450"/>
              <a:gd name="connsiteY2" fmla="*/ 0 h 6858000"/>
              <a:gd name="connsiteX3" fmla="*/ 5886450 w 5886450"/>
              <a:gd name="connsiteY3" fmla="*/ 0 h 6858000"/>
              <a:gd name="connsiteX4" fmla="*/ 5886450 w 5886450"/>
              <a:gd name="connsiteY4" fmla="*/ 6858000 h 6858000"/>
              <a:gd name="connsiteX5" fmla="*/ 3121819 w 5886450"/>
              <a:gd name="connsiteY5" fmla="*/ 6858000 h 6858000"/>
              <a:gd name="connsiteX6" fmla="*/ 2438400 w 5886450"/>
              <a:gd name="connsiteY6" fmla="*/ 6858000 h 6858000"/>
              <a:gd name="connsiteX7" fmla="*/ 0 w 588645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6450" h="6858000">
                <a:moveTo>
                  <a:pt x="1040606" y="0"/>
                </a:moveTo>
                <a:lnTo>
                  <a:pt x="2438400" y="0"/>
                </a:lnTo>
                <a:lnTo>
                  <a:pt x="4162425" y="0"/>
                </a:lnTo>
                <a:lnTo>
                  <a:pt x="5886450" y="0"/>
                </a:lnTo>
                <a:lnTo>
                  <a:pt x="5886450" y="6858000"/>
                </a:lnTo>
                <a:lnTo>
                  <a:pt x="3121819" y="6858000"/>
                </a:lnTo>
                <a:lnTo>
                  <a:pt x="24384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D7722E5-63CA-5766-D362-4AFCF75E24B9}"/>
              </a:ext>
            </a:extLst>
          </p:cNvPr>
          <p:cNvSpPr/>
          <p:nvPr userDrawn="1"/>
        </p:nvSpPr>
        <p:spPr>
          <a:xfrm rot="10800000">
            <a:off x="5025169" y="-1"/>
            <a:ext cx="2232881" cy="3057525"/>
          </a:xfrm>
          <a:custGeom>
            <a:avLst/>
            <a:gdLst>
              <a:gd name="connsiteX0" fmla="*/ 0 w 1676400"/>
              <a:gd name="connsiteY0" fmla="*/ 2219325 h 2219325"/>
              <a:gd name="connsiteX1" fmla="*/ 838200 w 1676400"/>
              <a:gd name="connsiteY1" fmla="*/ 0 h 2219325"/>
              <a:gd name="connsiteX2" fmla="*/ 1676400 w 1676400"/>
              <a:gd name="connsiteY2" fmla="*/ 2219325 h 2219325"/>
              <a:gd name="connsiteX3" fmla="*/ 0 w 1676400"/>
              <a:gd name="connsiteY3" fmla="*/ 2219325 h 2219325"/>
              <a:gd name="connsiteX0" fmla="*/ 0 w 1676400"/>
              <a:gd name="connsiteY0" fmla="*/ 2295525 h 2295525"/>
              <a:gd name="connsiteX1" fmla="*/ 361950 w 1676400"/>
              <a:gd name="connsiteY1" fmla="*/ 0 h 2295525"/>
              <a:gd name="connsiteX2" fmla="*/ 1676400 w 1676400"/>
              <a:gd name="connsiteY2" fmla="*/ 2295525 h 2295525"/>
              <a:gd name="connsiteX3" fmla="*/ 0 w 1676400"/>
              <a:gd name="connsiteY3" fmla="*/ 2295525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400" h="2295525">
                <a:moveTo>
                  <a:pt x="0" y="2295525"/>
                </a:moveTo>
                <a:lnTo>
                  <a:pt x="361950" y="0"/>
                </a:lnTo>
                <a:lnTo>
                  <a:pt x="1676400" y="2295525"/>
                </a:lnTo>
                <a:lnTo>
                  <a:pt x="0" y="2295525"/>
                </a:lnTo>
                <a:close/>
              </a:path>
            </a:pathLst>
          </a:custGeom>
          <a:solidFill>
            <a:srgbClr val="3EB3C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442DC2-429E-4CF0-67F4-0FD49508AD5B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1924388-B1E0-719F-7AEA-2B220D432C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F4FF485-B4FE-0598-6FDA-93F2024242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948" y="613062"/>
            <a:ext cx="6095172" cy="4373217"/>
          </a:xfrm>
          <a:custGeom>
            <a:avLst/>
            <a:gdLst>
              <a:gd name="connsiteX0" fmla="*/ 4632442 w 6095172"/>
              <a:gd name="connsiteY0" fmla="*/ 0 h 4373217"/>
              <a:gd name="connsiteX1" fmla="*/ 6095172 w 6095172"/>
              <a:gd name="connsiteY1" fmla="*/ 2565974 h 4373217"/>
              <a:gd name="connsiteX2" fmla="*/ 5886450 w 6095172"/>
              <a:gd name="connsiteY2" fmla="*/ 4373217 h 4373217"/>
              <a:gd name="connsiteX3" fmla="*/ 0 w 6095172"/>
              <a:gd name="connsiteY3" fmla="*/ 4373217 h 4373217"/>
              <a:gd name="connsiteX4" fmla="*/ 0 w 6095172"/>
              <a:gd name="connsiteY4" fmla="*/ 9939 h 437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5172" h="4373217">
                <a:moveTo>
                  <a:pt x="4632442" y="0"/>
                </a:moveTo>
                <a:lnTo>
                  <a:pt x="6095172" y="2565974"/>
                </a:lnTo>
                <a:lnTo>
                  <a:pt x="5886450" y="4373217"/>
                </a:lnTo>
                <a:lnTo>
                  <a:pt x="0" y="4373217"/>
                </a:lnTo>
                <a:lnTo>
                  <a:pt x="0" y="9939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7762FAE-B1D6-98FB-B15E-5018E01FB5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88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iangle - Cataby D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596321-F6DC-E452-B916-05530967CF93}"/>
              </a:ext>
            </a:extLst>
          </p:cNvPr>
          <p:cNvSpPr/>
          <p:nvPr userDrawn="1"/>
        </p:nvSpPr>
        <p:spPr>
          <a:xfrm>
            <a:off x="6305549" y="0"/>
            <a:ext cx="5886450" cy="6858000"/>
          </a:xfrm>
          <a:custGeom>
            <a:avLst/>
            <a:gdLst>
              <a:gd name="connsiteX0" fmla="*/ 1040606 w 5886450"/>
              <a:gd name="connsiteY0" fmla="*/ 0 h 6858000"/>
              <a:gd name="connsiteX1" fmla="*/ 2438400 w 5886450"/>
              <a:gd name="connsiteY1" fmla="*/ 0 h 6858000"/>
              <a:gd name="connsiteX2" fmla="*/ 4162425 w 5886450"/>
              <a:gd name="connsiteY2" fmla="*/ 0 h 6858000"/>
              <a:gd name="connsiteX3" fmla="*/ 5886450 w 5886450"/>
              <a:gd name="connsiteY3" fmla="*/ 0 h 6858000"/>
              <a:gd name="connsiteX4" fmla="*/ 5886450 w 5886450"/>
              <a:gd name="connsiteY4" fmla="*/ 6858000 h 6858000"/>
              <a:gd name="connsiteX5" fmla="*/ 3121819 w 5886450"/>
              <a:gd name="connsiteY5" fmla="*/ 6858000 h 6858000"/>
              <a:gd name="connsiteX6" fmla="*/ 2438400 w 5886450"/>
              <a:gd name="connsiteY6" fmla="*/ 6858000 h 6858000"/>
              <a:gd name="connsiteX7" fmla="*/ 0 w 588645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86450" h="6858000">
                <a:moveTo>
                  <a:pt x="1040606" y="0"/>
                </a:moveTo>
                <a:lnTo>
                  <a:pt x="2438400" y="0"/>
                </a:lnTo>
                <a:lnTo>
                  <a:pt x="4162425" y="0"/>
                </a:lnTo>
                <a:lnTo>
                  <a:pt x="5886450" y="0"/>
                </a:lnTo>
                <a:lnTo>
                  <a:pt x="5886450" y="6858000"/>
                </a:lnTo>
                <a:lnTo>
                  <a:pt x="3121819" y="6858000"/>
                </a:lnTo>
                <a:lnTo>
                  <a:pt x="24384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D7722E5-63CA-5766-D362-4AFCF75E24B9}"/>
              </a:ext>
            </a:extLst>
          </p:cNvPr>
          <p:cNvSpPr/>
          <p:nvPr userDrawn="1"/>
        </p:nvSpPr>
        <p:spPr>
          <a:xfrm rot="10800000">
            <a:off x="5025169" y="-1"/>
            <a:ext cx="2232881" cy="3057525"/>
          </a:xfrm>
          <a:custGeom>
            <a:avLst/>
            <a:gdLst>
              <a:gd name="connsiteX0" fmla="*/ 0 w 1676400"/>
              <a:gd name="connsiteY0" fmla="*/ 2219325 h 2219325"/>
              <a:gd name="connsiteX1" fmla="*/ 838200 w 1676400"/>
              <a:gd name="connsiteY1" fmla="*/ 0 h 2219325"/>
              <a:gd name="connsiteX2" fmla="*/ 1676400 w 1676400"/>
              <a:gd name="connsiteY2" fmla="*/ 2219325 h 2219325"/>
              <a:gd name="connsiteX3" fmla="*/ 0 w 1676400"/>
              <a:gd name="connsiteY3" fmla="*/ 2219325 h 2219325"/>
              <a:gd name="connsiteX0" fmla="*/ 0 w 1676400"/>
              <a:gd name="connsiteY0" fmla="*/ 2295525 h 2295525"/>
              <a:gd name="connsiteX1" fmla="*/ 361950 w 1676400"/>
              <a:gd name="connsiteY1" fmla="*/ 0 h 2295525"/>
              <a:gd name="connsiteX2" fmla="*/ 1676400 w 1676400"/>
              <a:gd name="connsiteY2" fmla="*/ 2295525 h 2295525"/>
              <a:gd name="connsiteX3" fmla="*/ 0 w 1676400"/>
              <a:gd name="connsiteY3" fmla="*/ 2295525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400" h="2295525">
                <a:moveTo>
                  <a:pt x="0" y="2295525"/>
                </a:moveTo>
                <a:lnTo>
                  <a:pt x="361950" y="0"/>
                </a:lnTo>
                <a:lnTo>
                  <a:pt x="1676400" y="2295525"/>
                </a:lnTo>
                <a:lnTo>
                  <a:pt x="0" y="2295525"/>
                </a:lnTo>
                <a:close/>
              </a:path>
            </a:pathLst>
          </a:custGeom>
          <a:solidFill>
            <a:srgbClr val="3EB3C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30DADB-5620-D282-B1C9-57F5DBFFA85D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FE05878-6459-BA24-D783-D619151B7D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C2E3253-A67B-AEA9-2442-AF281A62C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48" y="5167388"/>
            <a:ext cx="5886450" cy="663575"/>
          </a:xfrm>
        </p:spPr>
        <p:txBody>
          <a:bodyPr anchor="t">
            <a:noAutofit/>
          </a:bodyPr>
          <a:lstStyle>
            <a:lvl1pPr algn="l">
              <a:lnSpc>
                <a:spcPts val="35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E2F3555-1390-4984-6826-69D364306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948" y="613062"/>
            <a:ext cx="6095172" cy="4373217"/>
          </a:xfrm>
          <a:custGeom>
            <a:avLst/>
            <a:gdLst>
              <a:gd name="connsiteX0" fmla="*/ 4632442 w 6095172"/>
              <a:gd name="connsiteY0" fmla="*/ 0 h 4373217"/>
              <a:gd name="connsiteX1" fmla="*/ 6095172 w 6095172"/>
              <a:gd name="connsiteY1" fmla="*/ 2565974 h 4373217"/>
              <a:gd name="connsiteX2" fmla="*/ 5886450 w 6095172"/>
              <a:gd name="connsiteY2" fmla="*/ 4373217 h 4373217"/>
              <a:gd name="connsiteX3" fmla="*/ 0 w 6095172"/>
              <a:gd name="connsiteY3" fmla="*/ 4373217 h 4373217"/>
              <a:gd name="connsiteX4" fmla="*/ 0 w 6095172"/>
              <a:gd name="connsiteY4" fmla="*/ 9939 h 437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5172" h="4373217">
                <a:moveTo>
                  <a:pt x="4632442" y="0"/>
                </a:moveTo>
                <a:lnTo>
                  <a:pt x="6095172" y="2565974"/>
                </a:lnTo>
                <a:lnTo>
                  <a:pt x="5886450" y="4373217"/>
                </a:lnTo>
                <a:lnTo>
                  <a:pt x="0" y="4373217"/>
                </a:lnTo>
                <a:lnTo>
                  <a:pt x="0" y="9939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F9B060A-E257-DCD2-64C5-DA34F34A25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50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p - Austr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>
            <a:extLst>
              <a:ext uri="{FF2B5EF4-FFF2-40B4-BE49-F238E27FC236}">
                <a16:creationId xmlns:a16="http://schemas.microsoft.com/office/drawing/2014/main" id="{9F4EF35F-A05D-9A3B-D637-289008703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0510" y="1230284"/>
            <a:ext cx="4915466" cy="46092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7E21FD-3FF5-3F1B-0C6A-28C9F8A07A5F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550FA-2712-EE0E-E8C5-DB60354A47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5451" y="1453668"/>
            <a:ext cx="2987675" cy="80010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340CB96-C1E2-3373-E552-3DC511341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5451" y="4949979"/>
            <a:ext cx="2987675" cy="80010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F57D435-CE84-6927-F6FB-567BABBFB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5451" y="3915530"/>
            <a:ext cx="2987675" cy="80010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3DF9097-8121-6C86-E660-86B86D3A2A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5451" y="2308804"/>
            <a:ext cx="2987675" cy="80010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CF7D133-9D92-0FD8-57A0-F3D3229D59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66125" y="1449031"/>
            <a:ext cx="2987675" cy="80010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A3B159E8-236D-1268-F2D5-AB4D5DB56D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66125" y="2308804"/>
            <a:ext cx="2987675" cy="80010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D056CF8-13E5-AB02-0FCB-145FB0F758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6125" y="3915530"/>
            <a:ext cx="2987675" cy="80010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B2907350-BC71-0590-CD7B-EDD75313B6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66125" y="4949979"/>
            <a:ext cx="2987675" cy="80010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5AE18CB3-8CD8-1A33-0D39-97F880E8F6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7947" y="6015038"/>
            <a:ext cx="10245099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64CCC53E-30DC-714D-892A-A1ACADB5B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5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9B2C4A6-AA9D-0C8E-8887-01A2955187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673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p - Site Lo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56D4A69-CBC6-5228-A600-0EBFB9FAA6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948" y="304006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B65DC7-F7F6-6D01-9392-6A34D65E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48" y="1104058"/>
            <a:ext cx="10916354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EE269C5-D495-33F3-2D82-D1D2E04E7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948" y="2256946"/>
            <a:ext cx="10916352" cy="40867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DE24DE0-E4B5-8130-1C46-06D1F6820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02148" y="315697"/>
            <a:ext cx="1612308" cy="151209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A3E31A3-E689-BEF2-0A7F-2E586BE4AA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094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Ca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385FD2-71AF-B9F2-0774-5A1E506407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40" y="-1"/>
            <a:ext cx="12183110" cy="58656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FD7F30-7B7F-DEEB-3DFC-17CE481125E2}"/>
              </a:ext>
            </a:extLst>
          </p:cNvPr>
          <p:cNvSpPr/>
          <p:nvPr userDrawn="1"/>
        </p:nvSpPr>
        <p:spPr>
          <a:xfrm>
            <a:off x="0" y="5865603"/>
            <a:ext cx="12192000" cy="1046951"/>
          </a:xfrm>
          <a:prstGeom prst="rect">
            <a:avLst/>
          </a:prstGeom>
          <a:solidFill>
            <a:srgbClr val="293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113FF0-3B51-6359-1625-A2653A793408}"/>
              </a:ext>
            </a:extLst>
          </p:cNvPr>
          <p:cNvSpPr txBox="1"/>
          <p:nvPr userDrawn="1"/>
        </p:nvSpPr>
        <p:spPr>
          <a:xfrm>
            <a:off x="10413508" y="5601078"/>
            <a:ext cx="1778492" cy="246221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1000">
                <a:solidFill>
                  <a:schemeClr val="bg1"/>
                </a:solidFill>
                <a:latin typeface="+mn-lt"/>
              </a:rPr>
              <a:t>Capel, Western Australia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73493C1-86F2-87A2-1793-2DFE55C05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95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 - Iluka 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C1F9580-9664-C685-6D89-9E00571C7340}"/>
              </a:ext>
            </a:extLst>
          </p:cNvPr>
          <p:cNvSpPr/>
          <p:nvPr userDrawn="1"/>
        </p:nvSpPr>
        <p:spPr>
          <a:xfrm>
            <a:off x="0" y="0"/>
            <a:ext cx="6202340" cy="5876489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/>
              </a:gs>
              <a:gs pos="100000">
                <a:schemeClr val="accent1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57698E-F884-9B61-FBFE-94A3B7E72191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EE6959-C686-148F-ED47-29240EF5FF38}"/>
              </a:ext>
            </a:extLst>
          </p:cNvPr>
          <p:cNvSpPr txBox="1"/>
          <p:nvPr userDrawn="1"/>
        </p:nvSpPr>
        <p:spPr>
          <a:xfrm>
            <a:off x="2454524" y="536894"/>
            <a:ext cx="38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/>
                </a:solidFill>
                <a:ea typeface="Aktiv Grotesk" panose="020B0504020202020204" pitchFamily="34" charset="0"/>
                <a:cs typeface="Aktiv Grotesk" panose="020B0504020202020204" pitchFamily="34" charset="0"/>
              </a:rPr>
              <a:t>Iluka Official Colours</a:t>
            </a:r>
            <a:endParaRPr lang="en-AU" sz="3200" b="1">
              <a:solidFill>
                <a:schemeClr val="bg2"/>
              </a:solidFill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6E50B-516D-860C-5962-4B8AE259FFFA}"/>
              </a:ext>
            </a:extLst>
          </p:cNvPr>
          <p:cNvSpPr txBox="1"/>
          <p:nvPr userDrawn="1"/>
        </p:nvSpPr>
        <p:spPr>
          <a:xfrm>
            <a:off x="2454524" y="981510"/>
            <a:ext cx="36688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2"/>
                </a:solidFill>
                <a:ea typeface="Aktiv Grotesk" panose="020B0504020202020204" pitchFamily="34" charset="0"/>
                <a:cs typeface="Aktiv Grotesk" panose="020B0504020202020204" pitchFamily="34" charset="0"/>
              </a:rPr>
              <a:t>Banded Compliance</a:t>
            </a:r>
          </a:p>
          <a:p>
            <a:r>
              <a:rPr lang="en-US">
                <a:solidFill>
                  <a:schemeClr val="bg2"/>
                </a:solidFill>
                <a:ea typeface="Aktiv Grotesk" panose="020B0504020202020204" pitchFamily="34" charset="0"/>
                <a:cs typeface="Aktiv Grotesk" panose="020B0504020202020204" pitchFamily="34" charset="0"/>
              </a:rPr>
              <a:t>Approved: Iluka Colours</a:t>
            </a:r>
            <a:endParaRPr lang="en-AU">
              <a:solidFill>
                <a:schemeClr val="bg2"/>
              </a:solidFill>
              <a:ea typeface="Aktiv Grotesk" panose="020B0504020202020204" pitchFamily="34" charset="0"/>
              <a:cs typeface="Aktiv Grotesk" panose="020B05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908561-8BA0-5D93-3A32-E9D67EBE67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175" y="2457225"/>
            <a:ext cx="4949090" cy="2319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E67A65-8A80-0865-0D84-DE1DE0B70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24" y="4867809"/>
            <a:ext cx="5614365" cy="1039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3A6C41-D4A6-1EAA-0FC1-9BA80F2D8F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779" y="219075"/>
            <a:ext cx="2167745" cy="5657415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116480D-BEC4-1D86-CC7A-CAEB0DC4AF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101" y="1932784"/>
            <a:ext cx="3497239" cy="38529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11890F-4278-FBEE-8CEA-087573956199}"/>
              </a:ext>
            </a:extLst>
          </p:cNvPr>
          <p:cNvSpPr/>
          <p:nvPr userDrawn="1"/>
        </p:nvSpPr>
        <p:spPr>
          <a:xfrm>
            <a:off x="387350" y="3987473"/>
            <a:ext cx="1899616" cy="317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E57C04-5CE6-A5CB-804D-5CB38A00087E}"/>
              </a:ext>
            </a:extLst>
          </p:cNvPr>
          <p:cNvSpPr/>
          <p:nvPr userDrawn="1"/>
        </p:nvSpPr>
        <p:spPr>
          <a:xfrm>
            <a:off x="2851150" y="4607390"/>
            <a:ext cx="2292350" cy="726281"/>
          </a:xfrm>
          <a:prstGeom prst="roundRect">
            <a:avLst>
              <a:gd name="adj" fmla="val 486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9CF00E-E38B-B960-93D9-F0EAC6610DFA}"/>
              </a:ext>
            </a:extLst>
          </p:cNvPr>
          <p:cNvSpPr/>
          <p:nvPr userDrawn="1"/>
        </p:nvSpPr>
        <p:spPr>
          <a:xfrm>
            <a:off x="2851150" y="5333671"/>
            <a:ext cx="2292350" cy="2349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D4982C-2449-9B75-8E37-3DC0F77CA89D}"/>
              </a:ext>
            </a:extLst>
          </p:cNvPr>
          <p:cNvCxnSpPr>
            <a:cxnSpLocks/>
          </p:cNvCxnSpPr>
          <p:nvPr userDrawn="1"/>
        </p:nvCxnSpPr>
        <p:spPr>
          <a:xfrm>
            <a:off x="5135880" y="5458133"/>
            <a:ext cx="123872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8FC5A8-91BD-B5AB-602C-F360E13EA0EA}"/>
              </a:ext>
            </a:extLst>
          </p:cNvPr>
          <p:cNvCxnSpPr>
            <a:cxnSpLocks/>
          </p:cNvCxnSpPr>
          <p:nvPr userDrawn="1"/>
        </p:nvCxnSpPr>
        <p:spPr>
          <a:xfrm flipV="1">
            <a:off x="5135880" y="4390253"/>
            <a:ext cx="1210294" cy="3505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8072DD0-9583-2175-C38E-E065FD934B49}"/>
              </a:ext>
            </a:extLst>
          </p:cNvPr>
          <p:cNvCxnSpPr>
            <a:cxnSpLocks/>
          </p:cNvCxnSpPr>
          <p:nvPr userDrawn="1"/>
        </p:nvCxnSpPr>
        <p:spPr>
          <a:xfrm>
            <a:off x="2286966" y="4140767"/>
            <a:ext cx="58640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395B7E0-BE56-E66A-FE21-EC2D7DB3AFC9}"/>
              </a:ext>
            </a:extLst>
          </p:cNvPr>
          <p:cNvSpPr txBox="1"/>
          <p:nvPr userDrawn="1"/>
        </p:nvSpPr>
        <p:spPr>
          <a:xfrm>
            <a:off x="805344" y="5895105"/>
            <a:ext cx="6145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Important Guides: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Iluka Writing Style Guide 2012 (revised 2023).docx</a:t>
            </a:r>
            <a:endParaRPr lang="en-US">
              <a:solidFill>
                <a:schemeClr val="bg2"/>
              </a:solidFill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AU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Iluka Brand Guide.pdf</a:t>
            </a:r>
            <a:endParaRPr lang="en-US" sz="180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0B30654-A4BA-17B3-E360-A9EE50AC7C5E}"/>
              </a:ext>
            </a:extLst>
          </p:cNvPr>
          <p:cNvGrpSpPr/>
          <p:nvPr userDrawn="1"/>
        </p:nvGrpSpPr>
        <p:grpSpPr>
          <a:xfrm>
            <a:off x="6489119" y="175238"/>
            <a:ext cx="5620842" cy="2319986"/>
            <a:chOff x="6474525" y="422233"/>
            <a:chExt cx="5620842" cy="231998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D86B7AD-DEF5-351F-EF16-8C4950E509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10370" y="422233"/>
              <a:ext cx="3284997" cy="23199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6BEA7B-1146-EC7F-C291-DF57E560A7A7}"/>
                </a:ext>
              </a:extLst>
            </p:cNvPr>
            <p:cNvSpPr txBox="1"/>
            <p:nvPr userDrawn="1"/>
          </p:nvSpPr>
          <p:spPr>
            <a:xfrm>
              <a:off x="6474525" y="902361"/>
              <a:ext cx="22518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="1">
                  <a:solidFill>
                    <a:srgbClr val="FF0000"/>
                  </a:solidFill>
                </a:rPr>
                <a:t>Iluka Brand Colours</a:t>
              </a:r>
              <a:endParaRPr lang="en-AU" sz="2000" b="1">
                <a:solidFill>
                  <a:srgbClr val="FF0000"/>
                </a:solidFill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B9040BF-C532-D6FE-EFB2-7D829024C134}"/>
                </a:ext>
              </a:extLst>
            </p:cNvPr>
            <p:cNvSpPr/>
            <p:nvPr userDrawn="1"/>
          </p:nvSpPr>
          <p:spPr>
            <a:xfrm>
              <a:off x="8940800" y="914400"/>
              <a:ext cx="2910681" cy="40481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796FB52-1C95-FC4D-613B-F4651CC381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42350" y="1121669"/>
              <a:ext cx="29845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72C19B-8FDF-8A07-964A-38EE28ADE30C}"/>
                </a:ext>
              </a:extLst>
            </p:cNvPr>
            <p:cNvSpPr txBox="1"/>
            <p:nvPr userDrawn="1"/>
          </p:nvSpPr>
          <p:spPr>
            <a:xfrm>
              <a:off x="6988641" y="1456799"/>
              <a:ext cx="1677895" cy="51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1600"/>
                </a:lnSpc>
              </a:pPr>
              <a:r>
                <a:rPr lang="en-US" sz="2000" b="1">
                  <a:solidFill>
                    <a:srgbClr val="FF0000"/>
                  </a:solidFill>
                </a:rPr>
                <a:t>Variation of</a:t>
              </a:r>
            </a:p>
            <a:p>
              <a:pPr algn="r">
                <a:lnSpc>
                  <a:spcPts val="1600"/>
                </a:lnSpc>
              </a:pPr>
              <a:r>
                <a:rPr lang="en-US" sz="2000" b="1">
                  <a:solidFill>
                    <a:srgbClr val="FF0000"/>
                  </a:solidFill>
                </a:rPr>
                <a:t>Brand Colours</a:t>
              </a:r>
              <a:endParaRPr lang="en-AU" sz="2000" b="1">
                <a:solidFill>
                  <a:srgbClr val="FF0000"/>
                </a:solidFill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18BCB17-CA21-556A-B3F5-E032F0326C19}"/>
                </a:ext>
              </a:extLst>
            </p:cNvPr>
            <p:cNvSpPr/>
            <p:nvPr userDrawn="1"/>
          </p:nvSpPr>
          <p:spPr>
            <a:xfrm>
              <a:off x="8940800" y="1377979"/>
              <a:ext cx="2910681" cy="1250921"/>
            </a:xfrm>
            <a:prstGeom prst="roundRect">
              <a:avLst>
                <a:gd name="adj" fmla="val 509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7B80E3D-567C-E6FA-7247-58C4246743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42350" y="1585248"/>
              <a:ext cx="29845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38AAD50-9596-10C0-F5ED-6E0C18D1AF0D}"/>
              </a:ext>
            </a:extLst>
          </p:cNvPr>
          <p:cNvSpPr txBox="1"/>
          <p:nvPr userDrawn="1"/>
        </p:nvSpPr>
        <p:spPr>
          <a:xfrm>
            <a:off x="9640042" y="2861736"/>
            <a:ext cx="1228606" cy="402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1200"/>
              </a:lnSpc>
            </a:pPr>
            <a:r>
              <a:rPr lang="en-US" sz="1200" b="1">
                <a:solidFill>
                  <a:srgbClr val="FF0000"/>
                </a:solidFill>
              </a:rPr>
              <a:t>Not available on</a:t>
            </a:r>
          </a:p>
          <a:p>
            <a:pPr algn="l">
              <a:lnSpc>
                <a:spcPts val="1200"/>
              </a:lnSpc>
            </a:pPr>
            <a:r>
              <a:rPr lang="en-US" sz="1200" b="1">
                <a:solidFill>
                  <a:srgbClr val="FF0000"/>
                </a:solidFill>
              </a:rPr>
              <a:t>most computers</a:t>
            </a:r>
            <a:endParaRPr lang="en-AU" sz="1200" b="1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936959F-7BAE-2A93-769B-79F1B8BDDF7A}"/>
              </a:ext>
            </a:extLst>
          </p:cNvPr>
          <p:cNvCxnSpPr>
            <a:cxnSpLocks/>
          </p:cNvCxnSpPr>
          <p:nvPr userDrawn="1"/>
        </p:nvCxnSpPr>
        <p:spPr>
          <a:xfrm>
            <a:off x="10254345" y="3223529"/>
            <a:ext cx="0" cy="1356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FF77029-DCA4-5AC4-ECF4-698D9523DFF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13889" y="3549696"/>
            <a:ext cx="37793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61EBDE9-235E-E438-806D-F18C511B49C3}"/>
              </a:ext>
            </a:extLst>
          </p:cNvPr>
          <p:cNvSpPr txBox="1"/>
          <p:nvPr userDrawn="1"/>
        </p:nvSpPr>
        <p:spPr>
          <a:xfrm>
            <a:off x="10744626" y="3429804"/>
            <a:ext cx="423514" cy="248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1200"/>
              </a:lnSpc>
            </a:pPr>
            <a:r>
              <a:rPr lang="en-US" sz="1200" b="1">
                <a:solidFill>
                  <a:srgbClr val="FF0000"/>
                </a:solidFill>
              </a:rPr>
              <a:t>Use</a:t>
            </a:r>
            <a:endParaRPr lang="en-AU" sz="1200" b="1">
              <a:solidFill>
                <a:srgbClr val="FF0000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300BA6F-DFD7-D261-25D3-1C41539C4E3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18ED4F6-304A-6222-C04D-6CE9E7DD8357}"/>
              </a:ext>
            </a:extLst>
          </p:cNvPr>
          <p:cNvSpPr txBox="1"/>
          <p:nvPr userDrawn="1"/>
        </p:nvSpPr>
        <p:spPr>
          <a:xfrm>
            <a:off x="6202340" y="5895105"/>
            <a:ext cx="3787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Iluka </a:t>
            </a:r>
            <a:r>
              <a:rPr lang="en-US" sz="1800" b="1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MediaLibrary</a:t>
            </a:r>
            <a:r>
              <a:rPr lang="en-US" sz="1800" b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</a:rPr>
              <a:t>https://ilukanet.sharepoint.com/sites/MediaLibrary</a:t>
            </a:r>
            <a:endParaRPr lang="en-US" sz="180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449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48A0-CED1-094C-4A23-8619366FE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FB3A2-BB77-F549-A0FE-8C7876EC8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554F2-A6CE-2312-7FA8-59DCB634F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72137-D794-C394-EA50-DEC4007EA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884544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CC5F5-F81D-33FC-5F7B-6B0C2E72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02A6-5F73-40B1-9F4A-AE39A9697F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41615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Iluka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48A0-CED1-094C-4A23-8619366FE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FB3A2-BB77-F549-A0FE-8C7876EC8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61950" indent="-361950">
              <a:buFontTx/>
              <a:buBlip>
                <a:blip r:embed="rId2"/>
              </a:buBlip>
              <a:defRPr/>
            </a:lvl2pPr>
            <a:lvl3pPr marL="715963" indent="-354013">
              <a:buFontTx/>
              <a:buBlip>
                <a:blip r:embed="rId2"/>
              </a:buBlip>
              <a:defRPr/>
            </a:lvl3pPr>
            <a:lvl4pPr marL="1077913" indent="-361950">
              <a:buFontTx/>
              <a:buBlip>
                <a:blip r:embed="rId2"/>
              </a:buBlip>
              <a:defRPr/>
            </a:lvl4pPr>
            <a:lvl5pPr marL="1431925" indent="-354013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554F2-A6CE-2312-7FA8-59DCB634F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8185" y="6356350"/>
            <a:ext cx="1327030" cy="365125"/>
          </a:xfrm>
        </p:spPr>
        <p:txBody>
          <a:bodyPr/>
          <a:lstStyle>
            <a:lvl1pPr algn="r">
              <a:defRPr/>
            </a:lvl1pPr>
          </a:lstStyle>
          <a:p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72137-D794-C394-EA50-DEC4007EA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143336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CC5F5-F81D-33FC-5F7B-6B0C2E72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1864" y="6356350"/>
            <a:ext cx="751936" cy="365125"/>
          </a:xfrm>
        </p:spPr>
        <p:txBody>
          <a:bodyPr/>
          <a:lstStyle/>
          <a:p>
            <a:fld id="{802902A6-5F73-40B1-9F4A-AE39A9697F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8714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d Graph or Chart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7B8DA-0737-FE0C-8198-AA0B3C29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151" y="457200"/>
            <a:ext cx="3932237" cy="1466491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21648-A1B6-47DD-ED58-962F70625A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948" y="457202"/>
            <a:ext cx="6528226" cy="5083309"/>
          </a:xfrm>
        </p:spPr>
        <p:txBody>
          <a:bodyPr/>
          <a:lstStyle>
            <a:lvl1pPr>
              <a:defRPr sz="3200"/>
            </a:lvl1pPr>
            <a:lvl2pPr marL="0" indent="0">
              <a:buNone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charts or tables</a:t>
            </a:r>
          </a:p>
          <a:p>
            <a:pPr lvl="1"/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B1463-8641-7D95-6A25-FCA2BD94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3151" y="2057400"/>
            <a:ext cx="3932237" cy="348311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EB85B-B77D-3110-5FB8-E027271519A9}"/>
              </a:ext>
            </a:extLst>
          </p:cNvPr>
          <p:cNvSpPr/>
          <p:nvPr userDrawn="1"/>
        </p:nvSpPr>
        <p:spPr>
          <a:xfrm>
            <a:off x="0" y="5886646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D4A89B2E-C078-002C-9D35-A9E154222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9C501A5-70DB-0E85-A646-7F47D45196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7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Slide - Banner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0"/>
            <a:ext cx="12192000" cy="1038225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D89B71-78E8-DE8D-E572-B35AD47DE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5801" y="162288"/>
            <a:ext cx="1003300" cy="710028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56D4A69-CBC6-5228-A600-0EBFB9FAA6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948" y="304006"/>
            <a:ext cx="947420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B65DC7-F7F6-6D01-9392-6A34D65E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48" y="1104058"/>
            <a:ext cx="10916354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EE269C5-D495-33F3-2D82-D1D2E04E7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948" y="2256946"/>
            <a:ext cx="10916352" cy="40867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5939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F9D84-F552-A6AC-8389-3F76ECE97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9625491" cy="1244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029DC-1368-2A48-0043-ED730CDD9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6A08D-D8FD-3350-3068-BD44B05E3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66B0F-A3D1-1D42-1D1C-9D95BB9C4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DE7EF8-FD12-1E9A-6934-74841715F3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DE646-E927-EC0E-3B35-2A786C0E7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2CAC7-3220-FADB-CE64-7EB06BF5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D4581-D3ED-B3F8-F7C9-AD132D7B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02A6-5F73-40B1-9F4A-AE39A9697FF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51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Slide - Banner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06FA3F-DE2C-EB25-6BCF-C2853AAA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48" y="523033"/>
            <a:ext cx="10916354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1E7656-5AAF-E8EE-B4F6-FAFE11179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948" y="1642025"/>
            <a:ext cx="10992552" cy="40825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91C5C8C-E232-2DEE-F0E5-E21D8AABFC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1009547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49BA549-C5CF-9DD5-5813-E436BD140E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4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681B74-9490-6F05-0872-0EB8916C6E83}"/>
              </a:ext>
            </a:extLst>
          </p:cNvPr>
          <p:cNvSpPr/>
          <p:nvPr userDrawn="1"/>
        </p:nvSpPr>
        <p:spPr>
          <a:xfrm>
            <a:off x="0" y="6268278"/>
            <a:ext cx="12192000" cy="589722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5F0DAB-1CEA-F1E9-5592-F50F56D88CC7}"/>
              </a:ext>
            </a:extLst>
          </p:cNvPr>
          <p:cNvSpPr/>
          <p:nvPr userDrawn="1"/>
        </p:nvSpPr>
        <p:spPr>
          <a:xfrm>
            <a:off x="-3248" y="-3312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7FB8C1B2-8438-3252-3086-B3FE69EC02F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55672" y="1020418"/>
            <a:ext cx="11393428" cy="4704108"/>
          </a:xfrm>
        </p:spPr>
        <p:txBody>
          <a:bodyPr/>
          <a:lstStyle/>
          <a:p>
            <a:r>
              <a:rPr lang="en-US" dirty="0"/>
              <a:t>Click icon to add table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CBD49-497E-DFC1-7849-4C30CF5E4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72" y="142875"/>
            <a:ext cx="11393428" cy="73839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86CF187-7C1A-0492-6439-5CD036B030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6014" y="6393487"/>
            <a:ext cx="578126" cy="4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556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newable Slide - Bottom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aper cut out of windmills and trees&#10;&#10;Description automatically generated">
            <a:extLst>
              <a:ext uri="{FF2B5EF4-FFF2-40B4-BE49-F238E27FC236}">
                <a16:creationId xmlns:a16="http://schemas.microsoft.com/office/drawing/2014/main" id="{7BED28CE-EFAB-8E44-D7EA-E307523C4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8895" y="1"/>
            <a:ext cx="2333104" cy="18006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1B33B6-F851-300E-F8CC-3446D182EC41}"/>
              </a:ext>
            </a:extLst>
          </p:cNvPr>
          <p:cNvSpPr/>
          <p:nvPr userDrawn="1"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aktiv-grotesk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06FA3F-DE2C-EB25-6BCF-C2853AAA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48" y="523033"/>
            <a:ext cx="10916354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1E7656-5AAF-E8EE-B4F6-FAFE11179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948" y="1642025"/>
            <a:ext cx="10992552" cy="40825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91C5C8C-E232-2DEE-F0E5-E21D8AABFC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948" y="6015038"/>
            <a:ext cx="10095470" cy="66833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49BA549-C5CF-9DD5-5813-E436BD140E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05865" y="6093229"/>
            <a:ext cx="843235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94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4045E-B725-6897-D690-2D7600DD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50771-E2E2-7949-1DD2-40C3EB0B4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E83BD-74FA-C23F-AC3A-5899C1BF5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54219" y="6356350"/>
            <a:ext cx="1511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05AA9-57B8-EACB-DF61-C5B162394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6754" y="6356350"/>
            <a:ext cx="657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902A6-5F73-40B1-9F4A-AE39A9697FFC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856DC8-3E4E-0573-4FBB-7DA3FC20F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884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EADFEB7-C5D5-D436-A82F-0A6C09074D3B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549207" y="365125"/>
            <a:ext cx="12382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43" r:id="rId3"/>
    <p:sldLayoutId id="2147483731" r:id="rId4"/>
    <p:sldLayoutId id="2147483781" r:id="rId5"/>
    <p:sldLayoutId id="2147483709" r:id="rId6"/>
    <p:sldLayoutId id="2147483767" r:id="rId7"/>
    <p:sldLayoutId id="2147483661" r:id="rId8"/>
    <p:sldLayoutId id="2147483765" r:id="rId9"/>
    <p:sldLayoutId id="2147483720" r:id="rId10"/>
    <p:sldLayoutId id="2147483718" r:id="rId11"/>
    <p:sldLayoutId id="2147483741" r:id="rId12"/>
    <p:sldLayoutId id="2147483728" r:id="rId13"/>
    <p:sldLayoutId id="2147483736" r:id="rId14"/>
    <p:sldLayoutId id="2147483726" r:id="rId15"/>
    <p:sldLayoutId id="2147483787" r:id="rId16"/>
    <p:sldLayoutId id="2147483788" r:id="rId17"/>
    <p:sldLayoutId id="2147483761" r:id="rId18"/>
    <p:sldLayoutId id="2147483727" r:id="rId19"/>
    <p:sldLayoutId id="2147483729" r:id="rId20"/>
    <p:sldLayoutId id="2147483735" r:id="rId21"/>
    <p:sldLayoutId id="2147483789" r:id="rId22"/>
    <p:sldLayoutId id="2147483790" r:id="rId23"/>
    <p:sldLayoutId id="2147483734" r:id="rId24"/>
    <p:sldLayoutId id="2147483782" r:id="rId25"/>
    <p:sldLayoutId id="2147483690" r:id="rId26"/>
    <p:sldLayoutId id="2147483691" r:id="rId27"/>
    <p:sldLayoutId id="2147483681" r:id="rId28"/>
    <p:sldLayoutId id="2147483783" r:id="rId29"/>
    <p:sldLayoutId id="2147483671" r:id="rId30"/>
    <p:sldLayoutId id="2147483688" r:id="rId31"/>
    <p:sldLayoutId id="2147483689" r:id="rId32"/>
    <p:sldLayoutId id="2147483687" r:id="rId33"/>
    <p:sldLayoutId id="2147483793" r:id="rId34"/>
    <p:sldLayoutId id="2147483651" r:id="rId35"/>
    <p:sldLayoutId id="2147483669" r:id="rId36"/>
    <p:sldLayoutId id="2147483794" r:id="rId37"/>
    <p:sldLayoutId id="2147483795" r:id="rId38"/>
    <p:sldLayoutId id="2147483796" r:id="rId39"/>
    <p:sldLayoutId id="2147483722" r:id="rId40"/>
    <p:sldLayoutId id="2147483792" r:id="rId41"/>
    <p:sldLayoutId id="2147483791" r:id="rId42"/>
    <p:sldLayoutId id="2147483670" r:id="rId43"/>
    <p:sldLayoutId id="2147483694" r:id="rId44"/>
    <p:sldLayoutId id="2147483695" r:id="rId45"/>
    <p:sldLayoutId id="2147483683" r:id="rId46"/>
    <p:sldLayoutId id="2147483684" r:id="rId47"/>
    <p:sldLayoutId id="2147483719" r:id="rId48"/>
    <p:sldLayoutId id="2147483797" r:id="rId49"/>
    <p:sldLayoutId id="2147483798" r:id="rId50"/>
    <p:sldLayoutId id="2147483799" r:id="rId51"/>
    <p:sldLayoutId id="2147483800" r:id="rId52"/>
    <p:sldLayoutId id="2147483733" r:id="rId53"/>
    <p:sldLayoutId id="2147483758" r:id="rId54"/>
    <p:sldLayoutId id="2147483675" r:id="rId55"/>
    <p:sldLayoutId id="2147483685" r:id="rId56"/>
    <p:sldLayoutId id="2147483650" r:id="rId57"/>
    <p:sldLayoutId id="2147483662" r:id="rId58"/>
    <p:sldLayoutId id="2147483656" r:id="rId59"/>
    <p:sldLayoutId id="2147483653" r:id="rId6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361950" indent="-361950" algn="l" defTabSz="896938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2pPr>
      <a:lvl3pPr marL="715963" indent="-3540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3pPr>
      <a:lvl4pPr marL="1077913" indent="-3619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4pPr>
      <a:lvl5pPr marL="1431925" indent="-3540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emf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1C5EB-A042-8753-3FA8-02BFE9FF6E44}"/>
              </a:ext>
            </a:extLst>
          </p:cNvPr>
          <p:cNvSpPr txBox="1">
            <a:spLocks/>
          </p:cNvSpPr>
          <p:nvPr/>
        </p:nvSpPr>
        <p:spPr>
          <a:xfrm>
            <a:off x="-1" y="1704144"/>
            <a:ext cx="12192000" cy="3066160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lIns="91440" tIns="45720" rIns="91440" bIns="45720" anchor="ctr"/>
          <a:lstStyle>
            <a:lvl1pPr marL="342900" indent="-342900" algn="l" rtl="0" fontAlgn="base">
              <a:spcBef>
                <a:spcPts val="600"/>
              </a:spcBef>
              <a:spcAft>
                <a:spcPts val="600"/>
              </a:spcAft>
              <a:buClr>
                <a:srgbClr val="00804C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ts val="600"/>
              </a:spcBef>
              <a:spcAft>
                <a:spcPts val="600"/>
              </a:spcAft>
              <a:buClr>
                <a:srgbClr val="00804C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ts val="600"/>
              </a:spcBef>
              <a:spcAft>
                <a:spcPts val="600"/>
              </a:spcAft>
              <a:buClr>
                <a:srgbClr val="00804C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9070" lvl="1" indent="0">
              <a:buNone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 Modelling of NORM in Tailings </a:t>
            </a:r>
            <a:b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Predict Long-term Radiation Protection</a:t>
            </a:r>
            <a:endParaRPr lang="en-US" sz="4400" dirty="0"/>
          </a:p>
          <a:p>
            <a:pPr marL="179070" lvl="1" indent="0">
              <a:buNone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Clasina Roodt, Principal Radiation Specialist, CRSA</a:t>
            </a:r>
            <a:endParaRPr lang="en-US" sz="24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9070" lvl="1" indent="0">
              <a:buNone/>
            </a:pP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ARPS – WA 27 March 2025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66E958-F8E0-F269-513F-EF38B6886B97}"/>
              </a:ext>
            </a:extLst>
          </p:cNvPr>
          <p:cNvSpPr/>
          <p:nvPr/>
        </p:nvSpPr>
        <p:spPr>
          <a:xfrm>
            <a:off x="-2" y="5609063"/>
            <a:ext cx="12192001" cy="1248937"/>
          </a:xfrm>
          <a:prstGeom prst="rect">
            <a:avLst/>
          </a:prstGeom>
          <a:solidFill>
            <a:srgbClr val="2C394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88747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AB0C5-27CD-D6F2-06E7-5B6DBA3B5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A94B2F6F-637A-4779-BB48-7CFDA0DFFB0B}"/>
              </a:ext>
            </a:extLst>
          </p:cNvPr>
          <p:cNvSpPr/>
          <p:nvPr/>
        </p:nvSpPr>
        <p:spPr>
          <a:xfrm>
            <a:off x="0" y="0"/>
            <a:ext cx="12192000" cy="1056812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600" b="1" dirty="0">
              <a:ln>
                <a:noFill/>
              </a:ln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8B2751-5D0F-0F0E-A68F-3DC1C0242ACC}"/>
              </a:ext>
            </a:extLst>
          </p:cNvPr>
          <p:cNvSpPr/>
          <p:nvPr/>
        </p:nvSpPr>
        <p:spPr>
          <a:xfrm>
            <a:off x="476242" y="2074789"/>
            <a:ext cx="2717800" cy="1498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is </a:t>
            </a:r>
            <a:r>
              <a:rPr lang="en-US" sz="2000" b="1" i="1">
                <a:ln>
                  <a:noFill/>
                </a:ln>
                <a:solidFill>
                  <a:schemeClr val="tx1"/>
                </a:solidFill>
              </a:rPr>
              <a:t>one</a:t>
            </a:r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way</a:t>
            </a:r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 the Feds can delay your project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D1ADF2-8512-2CBB-C70B-0833E776E3B8}"/>
              </a:ext>
            </a:extLst>
          </p:cNvPr>
          <p:cNvSpPr txBox="1"/>
          <p:nvPr/>
        </p:nvSpPr>
        <p:spPr>
          <a:xfrm>
            <a:off x="0" y="862577"/>
            <a:ext cx="12192000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993E66-D933-9952-3868-AEE9EF7D2E45}"/>
              </a:ext>
            </a:extLst>
          </p:cNvPr>
          <p:cNvSpPr/>
          <p:nvPr/>
        </p:nvSpPr>
        <p:spPr>
          <a:xfrm>
            <a:off x="0" y="-28005"/>
            <a:ext cx="12192000" cy="869937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noFill/>
                </a:ln>
              </a:rPr>
              <a:t>How does </a:t>
            </a:r>
            <a:r>
              <a:rPr lang="en-US" sz="3600" b="1" dirty="0"/>
              <a:t>radioactivity</a:t>
            </a:r>
            <a:r>
              <a:rPr lang="en-US" sz="3600" b="1" dirty="0">
                <a:ln>
                  <a:noFill/>
                </a:ln>
              </a:rPr>
              <a:t> interest the Federal Government</a:t>
            </a:r>
            <a:r>
              <a:rPr lang="en-US" sz="3600" b="1" dirty="0"/>
              <a:t>?</a:t>
            </a:r>
            <a:endParaRPr lang="en-AU" sz="3600" b="1" dirty="0">
              <a:ln>
                <a:noFill/>
              </a:ln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0EFE57-668E-0E09-D25A-4ADD0D71B3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5492"/>
          <a:stretch/>
        </p:blipFill>
        <p:spPr>
          <a:xfrm>
            <a:off x="3419487" y="923074"/>
            <a:ext cx="6937371" cy="14545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F9F5A2-6086-40AE-7722-3B4D5D0E545A}"/>
              </a:ext>
            </a:extLst>
          </p:cNvPr>
          <p:cNvSpPr/>
          <p:nvPr/>
        </p:nvSpPr>
        <p:spPr>
          <a:xfrm>
            <a:off x="3053940" y="972993"/>
            <a:ext cx="1524000" cy="738999"/>
          </a:xfrm>
          <a:prstGeom prst="round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baseline="0" dirty="0">
                <a:solidFill>
                  <a:schemeClr val="tx1"/>
                </a:solidFill>
              </a:rPr>
              <a:t>&gt;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1 Bq/g</a:t>
            </a:r>
          </a:p>
          <a:p>
            <a:pPr algn="ctr"/>
            <a:r>
              <a:rPr lang="en-US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1x 10</a:t>
            </a:r>
            <a:r>
              <a:rPr lang="en-US" sz="1600" b="1" baseline="30000" dirty="0">
                <a:ln>
                  <a:noFill/>
                </a:ln>
                <a:solidFill>
                  <a:schemeClr val="tx1"/>
                </a:solidFill>
              </a:rPr>
              <a:t>6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Bq</a:t>
            </a:r>
            <a:endParaRPr lang="en-AU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70384A58-1A1F-7A0E-4CAB-87D6C98364F6}"/>
              </a:ext>
            </a:extLst>
          </p:cNvPr>
          <p:cNvSpPr/>
          <p:nvPr/>
        </p:nvSpPr>
        <p:spPr>
          <a:xfrm rot="346877">
            <a:off x="-11498" y="4087514"/>
            <a:ext cx="3695824" cy="279977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11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AD94B9-D0AE-6B28-218E-203C105F6C60}"/>
              </a:ext>
            </a:extLst>
          </p:cNvPr>
          <p:cNvSpPr/>
          <p:nvPr/>
        </p:nvSpPr>
        <p:spPr>
          <a:xfrm>
            <a:off x="955476" y="4915324"/>
            <a:ext cx="1761873" cy="1066585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noFill/>
                </a:ln>
              </a:rPr>
              <a:t>You need Approval</a:t>
            </a:r>
            <a:endParaRPr lang="en-AU" sz="2800" b="1" dirty="0">
              <a:ln>
                <a:noFill/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4D855E-EA2D-E7EE-CA1C-8321A45BF8C8}"/>
              </a:ext>
            </a:extLst>
          </p:cNvPr>
          <p:cNvSpPr/>
          <p:nvPr/>
        </p:nvSpPr>
        <p:spPr>
          <a:xfrm>
            <a:off x="6888172" y="972993"/>
            <a:ext cx="2547257" cy="2642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24766E-372D-00C3-EC6C-74BB20FA35E1}"/>
              </a:ext>
            </a:extLst>
          </p:cNvPr>
          <p:cNvSpPr/>
          <p:nvPr/>
        </p:nvSpPr>
        <p:spPr>
          <a:xfrm>
            <a:off x="4851139" y="2314899"/>
            <a:ext cx="1798977" cy="1146939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Considers Mat</a:t>
            </a:r>
            <a:r>
              <a:rPr lang="en-US" sz="1400" b="1" dirty="0">
                <a:solidFill>
                  <a:schemeClr val="tx1"/>
                </a:solidFill>
              </a:rPr>
              <a:t>ters of National Environmental Significance (MNES)</a:t>
            </a:r>
            <a:endParaRPr lang="en-AU" sz="16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CC252B-7693-5549-682B-E6F1814A97F1}"/>
              </a:ext>
            </a:extLst>
          </p:cNvPr>
          <p:cNvSpPr/>
          <p:nvPr/>
        </p:nvSpPr>
        <p:spPr>
          <a:xfrm>
            <a:off x="6358251" y="1154215"/>
            <a:ext cx="1273629" cy="312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227370-1B56-D39C-F709-72F2B917086E}"/>
              </a:ext>
            </a:extLst>
          </p:cNvPr>
          <p:cNvSpPr/>
          <p:nvPr/>
        </p:nvSpPr>
        <p:spPr>
          <a:xfrm>
            <a:off x="7001943" y="999993"/>
            <a:ext cx="1798977" cy="1146939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Potential requirement for Referral under EPBC Act</a:t>
            </a:r>
            <a:endParaRPr lang="en-AU" sz="16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E0E52-B1DD-3419-B6F6-3FF988B3ACEC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4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09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14BFE-4963-F382-18B0-77EE621F3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3AE4408B-AAEB-3680-D3B1-68B7F0F7552B}"/>
              </a:ext>
            </a:extLst>
          </p:cNvPr>
          <p:cNvSpPr/>
          <p:nvPr/>
        </p:nvSpPr>
        <p:spPr>
          <a:xfrm>
            <a:off x="0" y="0"/>
            <a:ext cx="12192000" cy="1056812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600" b="1" dirty="0">
              <a:ln>
                <a:noFill/>
              </a:ln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5F8F68-ADE1-3677-0BB6-C55451382AFE}"/>
              </a:ext>
            </a:extLst>
          </p:cNvPr>
          <p:cNvSpPr/>
          <p:nvPr/>
        </p:nvSpPr>
        <p:spPr>
          <a:xfrm>
            <a:off x="476242" y="2063645"/>
            <a:ext cx="2717800" cy="1498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is </a:t>
            </a:r>
            <a:r>
              <a:rPr lang="en-US" sz="2000" b="1" i="1">
                <a:ln>
                  <a:noFill/>
                </a:ln>
                <a:solidFill>
                  <a:schemeClr val="tx1"/>
                </a:solidFill>
              </a:rPr>
              <a:t>one</a:t>
            </a:r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way</a:t>
            </a:r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 the Feds can delay your project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61CE55-CF31-0F05-FFFB-1AA8A149FF36}"/>
              </a:ext>
            </a:extLst>
          </p:cNvPr>
          <p:cNvSpPr txBox="1"/>
          <p:nvPr/>
        </p:nvSpPr>
        <p:spPr>
          <a:xfrm>
            <a:off x="0" y="862577"/>
            <a:ext cx="12192000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25FBB2-5EBB-CCB1-AB23-E7ECF83A93FF}"/>
              </a:ext>
            </a:extLst>
          </p:cNvPr>
          <p:cNvSpPr/>
          <p:nvPr/>
        </p:nvSpPr>
        <p:spPr>
          <a:xfrm>
            <a:off x="0" y="0"/>
            <a:ext cx="12192000" cy="841932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>
                  <a:noFill/>
                </a:ln>
              </a:rPr>
              <a:t>What is the process followed if material triggers a nuclear action</a:t>
            </a:r>
            <a:r>
              <a:rPr lang="en-US" sz="3200" b="1" dirty="0"/>
              <a:t>?</a:t>
            </a:r>
            <a:endParaRPr lang="en-AU" sz="3200" b="1" dirty="0">
              <a:ln>
                <a:noFill/>
              </a:ln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7183A7-7F0D-4495-45C6-0B1AE419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77" b="51697"/>
          <a:stretch/>
        </p:blipFill>
        <p:spPr>
          <a:xfrm>
            <a:off x="4902506" y="923073"/>
            <a:ext cx="5454352" cy="2866729"/>
          </a:xfrm>
          <a:prstGeom prst="rect">
            <a:avLst/>
          </a:prstGeom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65E1102D-E216-86F1-B62A-94C78C61AF73}"/>
              </a:ext>
            </a:extLst>
          </p:cNvPr>
          <p:cNvSpPr/>
          <p:nvPr/>
        </p:nvSpPr>
        <p:spPr>
          <a:xfrm rot="346877">
            <a:off x="-11498" y="4087514"/>
            <a:ext cx="3695824" cy="279977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11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9CDCC0-8B07-BE4D-B85B-CB52DA182D19}"/>
              </a:ext>
            </a:extLst>
          </p:cNvPr>
          <p:cNvSpPr/>
          <p:nvPr/>
        </p:nvSpPr>
        <p:spPr>
          <a:xfrm>
            <a:off x="955476" y="4915324"/>
            <a:ext cx="1761873" cy="1066585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noFill/>
                </a:ln>
              </a:rPr>
              <a:t>You need Approval</a:t>
            </a:r>
            <a:endParaRPr lang="en-AU" sz="2800" b="1" dirty="0">
              <a:ln>
                <a:noFill/>
              </a:ln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36775BA-8318-555B-AD54-FDAF68B11B3D}"/>
              </a:ext>
            </a:extLst>
          </p:cNvPr>
          <p:cNvSpPr/>
          <p:nvPr/>
        </p:nvSpPr>
        <p:spPr>
          <a:xfrm>
            <a:off x="6256381" y="1784733"/>
            <a:ext cx="3669818" cy="2232853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FD9854-8E4A-FF2D-5098-C1A24235BDB7}"/>
              </a:ext>
            </a:extLst>
          </p:cNvPr>
          <p:cNvSpPr/>
          <p:nvPr/>
        </p:nvSpPr>
        <p:spPr>
          <a:xfrm>
            <a:off x="9364348" y="1531628"/>
            <a:ext cx="2160901" cy="86454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Radiation Impact Assessment (RIA)</a:t>
            </a:r>
            <a:endParaRPr lang="en-AU" sz="2400" b="1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33B62F-52F0-FBDC-B70D-6189B8EFE8B8}"/>
              </a:ext>
            </a:extLst>
          </p:cNvPr>
          <p:cNvSpPr/>
          <p:nvPr/>
        </p:nvSpPr>
        <p:spPr>
          <a:xfrm>
            <a:off x="9313839" y="3360861"/>
            <a:ext cx="2516698" cy="110097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n>
                  <a:noFill/>
                </a:ln>
                <a:solidFill>
                  <a:schemeClr val="tx1"/>
                </a:solidFill>
              </a:rPr>
              <a:t>Prove NO Significant Impact</a:t>
            </a:r>
            <a:r>
              <a:rPr lang="en-US" b="1" baseline="0" dirty="0">
                <a:ln>
                  <a:noFill/>
                </a:ln>
                <a:solidFill>
                  <a:schemeClr val="tx1"/>
                </a:solidFill>
              </a:rPr>
              <a:t> to Environment (MNES)</a:t>
            </a:r>
            <a:endParaRPr lang="en-AU" sz="20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073E2-17F9-C676-4A6C-777C2B4276AE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5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91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04EDF-FF9D-BBE8-D7EC-5112206C1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DC9328B7-9969-07D7-CA2A-2D9E6BB0AFE9}"/>
              </a:ext>
            </a:extLst>
          </p:cNvPr>
          <p:cNvSpPr/>
          <p:nvPr/>
        </p:nvSpPr>
        <p:spPr>
          <a:xfrm>
            <a:off x="0" y="0"/>
            <a:ext cx="12192000" cy="1056812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600" b="1" dirty="0">
              <a:ln>
                <a:noFill/>
              </a:ln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1144BC-E258-F4AA-7C73-9F7523868496}"/>
              </a:ext>
            </a:extLst>
          </p:cNvPr>
          <p:cNvSpPr/>
          <p:nvPr/>
        </p:nvSpPr>
        <p:spPr>
          <a:xfrm>
            <a:off x="476242" y="2049405"/>
            <a:ext cx="2717800" cy="1498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is </a:t>
            </a:r>
            <a:r>
              <a:rPr lang="en-US" sz="2000" b="1" i="1">
                <a:ln>
                  <a:noFill/>
                </a:ln>
                <a:solidFill>
                  <a:schemeClr val="tx1"/>
                </a:solidFill>
              </a:rPr>
              <a:t>one</a:t>
            </a:r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 way</a:t>
            </a:r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 the Feds can delay your project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77EAC-19B6-294A-664C-DC74348C11A7}"/>
              </a:ext>
            </a:extLst>
          </p:cNvPr>
          <p:cNvSpPr txBox="1"/>
          <p:nvPr/>
        </p:nvSpPr>
        <p:spPr>
          <a:xfrm>
            <a:off x="0" y="862577"/>
            <a:ext cx="12192000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187495-ABEA-DDFB-492F-A402AD48B91B}"/>
              </a:ext>
            </a:extLst>
          </p:cNvPr>
          <p:cNvSpPr/>
          <p:nvPr/>
        </p:nvSpPr>
        <p:spPr>
          <a:xfrm>
            <a:off x="0" y="-28005"/>
            <a:ext cx="12192000" cy="869937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noFill/>
                </a:ln>
              </a:rPr>
              <a:t>How do you decide whether to refer or not</a:t>
            </a:r>
            <a:r>
              <a:rPr lang="en-US" sz="3600" b="1" dirty="0"/>
              <a:t>?</a:t>
            </a:r>
            <a:endParaRPr lang="en-AU" sz="3600" b="1" dirty="0">
              <a:ln>
                <a:noFill/>
              </a:ln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03A036-0A46-1DFB-3CD7-B453DDDB66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13"/>
          <a:stretch/>
        </p:blipFill>
        <p:spPr>
          <a:xfrm>
            <a:off x="4572000" y="923073"/>
            <a:ext cx="5784858" cy="5934927"/>
          </a:xfrm>
          <a:prstGeom prst="rect">
            <a:avLst/>
          </a:prstGeom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87DEC6C2-894D-D06D-D1CA-554FA016E3C9}"/>
              </a:ext>
            </a:extLst>
          </p:cNvPr>
          <p:cNvSpPr/>
          <p:nvPr/>
        </p:nvSpPr>
        <p:spPr>
          <a:xfrm rot="346877">
            <a:off x="-11498" y="4087514"/>
            <a:ext cx="3695824" cy="279977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11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D1CB45-D0D2-F498-A052-96C87C312565}"/>
              </a:ext>
            </a:extLst>
          </p:cNvPr>
          <p:cNvSpPr/>
          <p:nvPr/>
        </p:nvSpPr>
        <p:spPr>
          <a:xfrm>
            <a:off x="955476" y="4915324"/>
            <a:ext cx="1761873" cy="1066585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noFill/>
                </a:ln>
              </a:rPr>
              <a:t>You need Approval</a:t>
            </a:r>
            <a:endParaRPr lang="en-AU" sz="2800" b="1" dirty="0">
              <a:ln>
                <a:noFill/>
              </a:ln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70527A-7833-B7B7-B799-7C229196AAB1}"/>
              </a:ext>
            </a:extLst>
          </p:cNvPr>
          <p:cNvSpPr/>
          <p:nvPr/>
        </p:nvSpPr>
        <p:spPr>
          <a:xfrm>
            <a:off x="6256381" y="1784733"/>
            <a:ext cx="3669818" cy="2232853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F7CF67-25B7-B61A-E535-4372589970DA}"/>
              </a:ext>
            </a:extLst>
          </p:cNvPr>
          <p:cNvSpPr/>
          <p:nvPr/>
        </p:nvSpPr>
        <p:spPr>
          <a:xfrm>
            <a:off x="9364348" y="1531628"/>
            <a:ext cx="2246231" cy="86454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Radiation Impact Assessment  (RIA)</a:t>
            </a:r>
            <a:endParaRPr lang="en-AU" sz="2400" b="1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B65247-B6B1-A51A-2C92-EE1E452ADEEA}"/>
              </a:ext>
            </a:extLst>
          </p:cNvPr>
          <p:cNvSpPr/>
          <p:nvPr/>
        </p:nvSpPr>
        <p:spPr>
          <a:xfrm>
            <a:off x="4572000" y="923073"/>
            <a:ext cx="517568" cy="608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5EC73-10D5-5501-AFD0-A7760408F4A1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6</a:t>
            </a:r>
            <a:endParaRPr lang="en-AU" sz="2400" b="1" dirty="0">
              <a:solidFill>
                <a:schemeClr val="tx2"/>
              </a:solidFill>
            </a:endParaRP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CEEA6771-FDBF-32F5-D96E-CCDE0D155F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74000" y="4622800"/>
            <a:ext cx="1686560" cy="508000"/>
          </a:xfrm>
          <a:prstGeom prst="curvedConnector3">
            <a:avLst>
              <a:gd name="adj1" fmla="val 0"/>
            </a:avLst>
          </a:prstGeom>
          <a:ln w="5715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698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FB34F-7472-8D0E-4AF3-1DBC2AECE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03FC73A1-13DE-A0F1-1CA0-010658F61AB2}"/>
              </a:ext>
            </a:extLst>
          </p:cNvPr>
          <p:cNvSpPr/>
          <p:nvPr/>
        </p:nvSpPr>
        <p:spPr>
          <a:xfrm>
            <a:off x="0" y="0"/>
            <a:ext cx="12192000" cy="1017142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noFill/>
                </a:ln>
              </a:rPr>
              <a:t>What other ‘approvals’ can be informed from RIA</a:t>
            </a:r>
            <a:r>
              <a:rPr lang="en-US" sz="3600" b="1" dirty="0"/>
              <a:t>?</a:t>
            </a:r>
            <a:endParaRPr lang="en-AU" sz="3600" b="1" dirty="0">
              <a:ln>
                <a:noFill/>
              </a:ln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769BB-E54E-90C5-2639-2CA86ADD50E1}"/>
              </a:ext>
            </a:extLst>
          </p:cNvPr>
          <p:cNvSpPr txBox="1"/>
          <p:nvPr/>
        </p:nvSpPr>
        <p:spPr>
          <a:xfrm>
            <a:off x="0" y="862577"/>
            <a:ext cx="12192000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C2A90-E2BE-9EF3-3DB0-983289D91A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98" r="44420"/>
          <a:stretch/>
        </p:blipFill>
        <p:spPr>
          <a:xfrm>
            <a:off x="4984595" y="869937"/>
            <a:ext cx="3092297" cy="5908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C4ACA7-F740-ADD8-DC07-539788637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97"/>
          <a:stretch/>
        </p:blipFill>
        <p:spPr>
          <a:xfrm>
            <a:off x="3346373" y="1879719"/>
            <a:ext cx="8294492" cy="48624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44EF29A-D3A0-DB57-E269-F01CA9740193}"/>
              </a:ext>
            </a:extLst>
          </p:cNvPr>
          <p:cNvSpPr/>
          <p:nvPr/>
        </p:nvSpPr>
        <p:spPr>
          <a:xfrm>
            <a:off x="4984595" y="1717289"/>
            <a:ext cx="5018049" cy="2720896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01B538-9978-911C-BA4E-269E7D9F96D2}"/>
              </a:ext>
            </a:extLst>
          </p:cNvPr>
          <p:cNvSpPr/>
          <p:nvPr/>
        </p:nvSpPr>
        <p:spPr>
          <a:xfrm>
            <a:off x="9374488" y="1776613"/>
            <a:ext cx="2194702" cy="108407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Impact Assessment (RIA) 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2F9802-AC5D-6432-0B07-5BB269825075}"/>
              </a:ext>
            </a:extLst>
          </p:cNvPr>
          <p:cNvSpPr/>
          <p:nvPr/>
        </p:nvSpPr>
        <p:spPr>
          <a:xfrm>
            <a:off x="9374488" y="3038573"/>
            <a:ext cx="2516698" cy="153564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Impact</a:t>
            </a:r>
            <a:r>
              <a:rPr lang="en-US" sz="2000" b="1" baseline="0" dirty="0">
                <a:ln>
                  <a:noFill/>
                </a:ln>
                <a:solidFill>
                  <a:schemeClr val="tx1"/>
                </a:solidFill>
              </a:rPr>
              <a:t> to Environment (MNES) or Human Health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C86732-1942-A314-0DBE-56F42E36899B}"/>
              </a:ext>
            </a:extLst>
          </p:cNvPr>
          <p:cNvSpPr/>
          <p:nvPr/>
        </p:nvSpPr>
        <p:spPr>
          <a:xfrm>
            <a:off x="1764132" y="1063123"/>
            <a:ext cx="1797681" cy="755897"/>
          </a:xfrm>
          <a:prstGeom prst="roundRect">
            <a:avLst/>
          </a:prstGeom>
          <a:solidFill>
            <a:srgbClr val="FFCCCC"/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n>
                  <a:noFill/>
                </a:ln>
                <a:solidFill>
                  <a:schemeClr val="tx1"/>
                </a:solidFill>
              </a:rPr>
              <a:t>Rehabilitation strategies</a:t>
            </a:r>
            <a:endParaRPr lang="en-AU" sz="20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28D3DB-00AC-0273-74CE-82230D245BCE}"/>
              </a:ext>
            </a:extLst>
          </p:cNvPr>
          <p:cNvSpPr/>
          <p:nvPr/>
        </p:nvSpPr>
        <p:spPr>
          <a:xfrm>
            <a:off x="1745525" y="2881605"/>
            <a:ext cx="1837062" cy="826980"/>
          </a:xfrm>
          <a:prstGeom prst="roundRect">
            <a:avLst/>
          </a:prstGeom>
          <a:solidFill>
            <a:srgbClr val="FFCCCC"/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Contaminated Sites Act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E1D823-9FC6-AAAE-299D-2853AB67A59F}"/>
              </a:ext>
            </a:extLst>
          </p:cNvPr>
          <p:cNvSpPr/>
          <p:nvPr/>
        </p:nvSpPr>
        <p:spPr>
          <a:xfrm>
            <a:off x="1743904" y="1990269"/>
            <a:ext cx="1838683" cy="723504"/>
          </a:xfrm>
          <a:prstGeom prst="roundRect">
            <a:avLst/>
          </a:prstGeom>
          <a:solidFill>
            <a:srgbClr val="FFCCCC"/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n>
                  <a:noFill/>
                </a:ln>
                <a:solidFill>
                  <a:schemeClr val="tx1"/>
                </a:solidFill>
              </a:rPr>
              <a:t>Closure &amp; Relinquishment</a:t>
            </a:r>
            <a:endParaRPr lang="en-AU" sz="20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720D5F-C3ED-43F6-2A71-797679908098}"/>
              </a:ext>
            </a:extLst>
          </p:cNvPr>
          <p:cNvSpPr/>
          <p:nvPr/>
        </p:nvSpPr>
        <p:spPr>
          <a:xfrm>
            <a:off x="752629" y="4719818"/>
            <a:ext cx="2860424" cy="782350"/>
          </a:xfrm>
          <a:prstGeom prst="roundRect">
            <a:avLst/>
          </a:prstGeom>
          <a:solidFill>
            <a:srgbClr val="FFCCCC"/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Management Plan (RMP)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E8258D0-0D0E-5A27-0AE7-C63CB32213F4}"/>
              </a:ext>
            </a:extLst>
          </p:cNvPr>
          <p:cNvSpPr/>
          <p:nvPr/>
        </p:nvSpPr>
        <p:spPr>
          <a:xfrm>
            <a:off x="177359" y="1843450"/>
            <a:ext cx="1140839" cy="1017142"/>
          </a:xfrm>
          <a:prstGeom prst="roundRect">
            <a:avLst/>
          </a:prstGeom>
          <a:solidFill>
            <a:srgbClr val="FFCCCC"/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Mine Closure Plan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1FF68F-DC45-7087-640E-AA4CD9ACF3C5}"/>
              </a:ext>
            </a:extLst>
          </p:cNvPr>
          <p:cNvCxnSpPr>
            <a:cxnSpLocks/>
            <a:stCxn id="5" idx="2"/>
            <a:endCxn id="12" idx="3"/>
          </p:cNvCxnSpPr>
          <p:nvPr/>
        </p:nvCxnSpPr>
        <p:spPr>
          <a:xfrm flipH="1" flipV="1">
            <a:off x="3561813" y="1441072"/>
            <a:ext cx="1422782" cy="1636665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7A3FE4-0395-69BF-AA52-A793067DA1FD}"/>
              </a:ext>
            </a:extLst>
          </p:cNvPr>
          <p:cNvCxnSpPr>
            <a:cxnSpLocks/>
            <a:stCxn id="5" idx="2"/>
            <a:endCxn id="13" idx="3"/>
          </p:cNvCxnSpPr>
          <p:nvPr/>
        </p:nvCxnSpPr>
        <p:spPr>
          <a:xfrm flipH="1">
            <a:off x="3582587" y="3077737"/>
            <a:ext cx="1402008" cy="217358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E2AA8A6-E962-34DC-9719-C0B2B5113F3E}"/>
              </a:ext>
            </a:extLst>
          </p:cNvPr>
          <p:cNvCxnSpPr>
            <a:cxnSpLocks/>
            <a:stCxn id="5" idx="2"/>
            <a:endCxn id="14" idx="3"/>
          </p:cNvCxnSpPr>
          <p:nvPr/>
        </p:nvCxnSpPr>
        <p:spPr>
          <a:xfrm flipH="1" flipV="1">
            <a:off x="3582587" y="2352021"/>
            <a:ext cx="1402008" cy="725716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F26579-6D78-A16B-9C03-0A8CCB58A7E2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3557186" y="3077737"/>
            <a:ext cx="1427409" cy="1583235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F1D71D8-DE9C-430B-1BDD-06BA41F6EC56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3780283" y="3077737"/>
            <a:ext cx="1204312" cy="2598652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16800D2-DDD0-87B0-EAAE-0F7F6C1F6973}"/>
              </a:ext>
            </a:extLst>
          </p:cNvPr>
          <p:cNvSpPr/>
          <p:nvPr/>
        </p:nvSpPr>
        <p:spPr>
          <a:xfrm>
            <a:off x="1019308" y="5724955"/>
            <a:ext cx="3287879" cy="782350"/>
          </a:xfrm>
          <a:prstGeom prst="roundRect">
            <a:avLst/>
          </a:prstGeom>
          <a:solidFill>
            <a:srgbClr val="FFCCCC"/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Waste Management Plan (RWMP)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403590C-0CF0-5890-96F4-4A43CF1B7282}"/>
              </a:ext>
            </a:extLst>
          </p:cNvPr>
          <p:cNvSpPr/>
          <p:nvPr/>
        </p:nvSpPr>
        <p:spPr>
          <a:xfrm>
            <a:off x="4676634" y="4384882"/>
            <a:ext cx="1725051" cy="782350"/>
          </a:xfrm>
          <a:prstGeom prst="roundRect">
            <a:avLst/>
          </a:prstGeom>
          <a:solidFill>
            <a:srgbClr val="FFCCCC"/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Preliminary TSF Design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A6A603C-3E43-AE9C-E300-9AF8E9D1EE92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984595" y="3077737"/>
            <a:ext cx="0" cy="1317279"/>
          </a:xfrm>
          <a:prstGeom prst="line">
            <a:avLst/>
          </a:prstGeom>
          <a:ln w="571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9A5ECCB-AD52-53C8-E147-4CD0D5D802F7}"/>
              </a:ext>
            </a:extLst>
          </p:cNvPr>
          <p:cNvSpPr/>
          <p:nvPr/>
        </p:nvSpPr>
        <p:spPr>
          <a:xfrm>
            <a:off x="6726654" y="1896016"/>
            <a:ext cx="1325368" cy="803117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Characterise Radiological Properties</a:t>
            </a:r>
          </a:p>
        </p:txBody>
      </p:sp>
      <p:sp>
        <p:nvSpPr>
          <p:cNvPr id="80" name="Left Brace 79">
            <a:extLst>
              <a:ext uri="{FF2B5EF4-FFF2-40B4-BE49-F238E27FC236}">
                <a16:creationId xmlns:a16="http://schemas.microsoft.com/office/drawing/2014/main" id="{F954EDDA-C8B5-A6B9-C255-F42643A16540}"/>
              </a:ext>
            </a:extLst>
          </p:cNvPr>
          <p:cNvSpPr/>
          <p:nvPr/>
        </p:nvSpPr>
        <p:spPr>
          <a:xfrm>
            <a:off x="1318198" y="1017142"/>
            <a:ext cx="461629" cy="2803744"/>
          </a:xfrm>
          <a:prstGeom prst="leftBrac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45513D5-DB57-4061-B17A-73D81D18CD51}"/>
              </a:ext>
            </a:extLst>
          </p:cNvPr>
          <p:cNvSpPr/>
          <p:nvPr/>
        </p:nvSpPr>
        <p:spPr>
          <a:xfrm>
            <a:off x="2229237" y="3820886"/>
            <a:ext cx="836777" cy="351658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DWER</a:t>
            </a:r>
            <a:endParaRPr lang="en-AU" sz="16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C8945676-877E-C5C1-0537-823380594B7A}"/>
              </a:ext>
            </a:extLst>
          </p:cNvPr>
          <p:cNvSpPr/>
          <p:nvPr/>
        </p:nvSpPr>
        <p:spPr>
          <a:xfrm>
            <a:off x="331197" y="2952705"/>
            <a:ext cx="836777" cy="351658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EPA</a:t>
            </a:r>
            <a:endParaRPr lang="en-AU" sz="16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F12FC98B-974E-75CD-312B-B2198AFFD00C}"/>
              </a:ext>
            </a:extLst>
          </p:cNvPr>
          <p:cNvSpPr/>
          <p:nvPr/>
        </p:nvSpPr>
        <p:spPr>
          <a:xfrm>
            <a:off x="331197" y="3429000"/>
            <a:ext cx="836777" cy="351658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DEMIRS</a:t>
            </a:r>
            <a:endParaRPr lang="en-AU" sz="16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BA866DA8-C157-DEBF-9D24-2B36D694D255}"/>
              </a:ext>
            </a:extLst>
          </p:cNvPr>
          <p:cNvSpPr/>
          <p:nvPr/>
        </p:nvSpPr>
        <p:spPr>
          <a:xfrm>
            <a:off x="7897341" y="4626879"/>
            <a:ext cx="971237" cy="363762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DCCEEW</a:t>
            </a:r>
            <a:endParaRPr lang="en-AU" sz="16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AE795BEA-D8D5-5633-CDD0-3196C19CB14D}"/>
              </a:ext>
            </a:extLst>
          </p:cNvPr>
          <p:cNvSpPr/>
          <p:nvPr/>
        </p:nvSpPr>
        <p:spPr>
          <a:xfrm>
            <a:off x="70982" y="5566338"/>
            <a:ext cx="836777" cy="351658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DEMIRS</a:t>
            </a:r>
            <a:endParaRPr lang="en-AU" sz="16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2A2CFC1C-AF2C-4296-1E80-6F0B77210953}"/>
              </a:ext>
            </a:extLst>
          </p:cNvPr>
          <p:cNvSpPr/>
          <p:nvPr/>
        </p:nvSpPr>
        <p:spPr>
          <a:xfrm>
            <a:off x="70981" y="5995423"/>
            <a:ext cx="836777" cy="351658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RCWA</a:t>
            </a:r>
            <a:endParaRPr lang="en-AU" sz="16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7B5BC-A6DB-B01D-4281-5D83AF3CD498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7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66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3DF1E-7654-4DAD-C501-A4C729E15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0E0704-B473-1E5E-7E72-083413121733}"/>
              </a:ext>
            </a:extLst>
          </p:cNvPr>
          <p:cNvSpPr/>
          <p:nvPr/>
        </p:nvSpPr>
        <p:spPr>
          <a:xfrm>
            <a:off x="0" y="0"/>
            <a:ext cx="12192000" cy="936434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6D64A6-E2AA-8429-5DE5-0B4F2F355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0440"/>
            <a:ext cx="12191999" cy="9259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How does the RIA fit in with other studies in TSF Design?</a:t>
            </a:r>
            <a:endParaRPr lang="en-AU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88EF5E-E039-57C9-997C-8253AF091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06" y="829074"/>
            <a:ext cx="12205306" cy="6028926"/>
          </a:xfrm>
          <a:prstGeom prst="rect">
            <a:avLst/>
          </a:prstGeom>
        </p:spPr>
      </p:pic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0D5DFB18-7612-424D-2C7E-04D9FFD470E3}"/>
              </a:ext>
            </a:extLst>
          </p:cNvPr>
          <p:cNvCxnSpPr/>
          <p:nvPr/>
        </p:nvCxnSpPr>
        <p:spPr>
          <a:xfrm>
            <a:off x="1188219" y="4382373"/>
            <a:ext cx="1169043" cy="868102"/>
          </a:xfrm>
          <a:prstGeom prst="bentConnector3">
            <a:avLst>
              <a:gd name="adj1" fmla="val 495"/>
            </a:avLst>
          </a:prstGeom>
          <a:ln w="38100">
            <a:solidFill>
              <a:srgbClr val="CC99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DB9D5FE-B98A-CA71-48DA-95FBB626B520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8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9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3C793-3D9F-8F73-AB6B-F9391F38E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DE84C109-EEB9-04F8-3EBB-CEB66CC6C3D6}"/>
              </a:ext>
            </a:extLst>
          </p:cNvPr>
          <p:cNvSpPr/>
          <p:nvPr/>
        </p:nvSpPr>
        <p:spPr>
          <a:xfrm>
            <a:off x="0" y="0"/>
            <a:ext cx="12192000" cy="1017142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noFill/>
                </a:ln>
              </a:rPr>
              <a:t>How do you conduct a Radiation Impact Assessment</a:t>
            </a:r>
            <a:r>
              <a:rPr lang="en-US" sz="3600" b="1" dirty="0"/>
              <a:t>?</a:t>
            </a:r>
            <a:endParaRPr lang="en-AU" sz="3600" b="1" dirty="0">
              <a:ln>
                <a:noFill/>
              </a:ln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97FB97-F88F-8E20-5DC8-5DDD37427E09}"/>
              </a:ext>
            </a:extLst>
          </p:cNvPr>
          <p:cNvSpPr/>
          <p:nvPr/>
        </p:nvSpPr>
        <p:spPr>
          <a:xfrm>
            <a:off x="4984595" y="1717289"/>
            <a:ext cx="5018049" cy="2720896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76557-DEA2-2464-B60D-4A555208356A}"/>
              </a:ext>
            </a:extLst>
          </p:cNvPr>
          <p:cNvSpPr txBox="1"/>
          <p:nvPr/>
        </p:nvSpPr>
        <p:spPr>
          <a:xfrm>
            <a:off x="0" y="862577"/>
            <a:ext cx="12192000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051EF1-F348-A2C2-4A74-89477ACEC0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29" r="45442"/>
          <a:stretch/>
        </p:blipFill>
        <p:spPr>
          <a:xfrm>
            <a:off x="4880313" y="869937"/>
            <a:ext cx="3063077" cy="5908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13110-D90E-4779-E2EC-765F0C1B73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740"/>
          <a:stretch/>
        </p:blipFill>
        <p:spPr>
          <a:xfrm>
            <a:off x="3401537" y="1918057"/>
            <a:ext cx="8294492" cy="4859918"/>
          </a:xfrm>
          <a:prstGeom prst="rect">
            <a:avLst/>
          </a:prstGeom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84D8F499-DEDF-5F27-FB61-1EA39318EAF9}"/>
              </a:ext>
            </a:extLst>
          </p:cNvPr>
          <p:cNvSpPr/>
          <p:nvPr/>
        </p:nvSpPr>
        <p:spPr>
          <a:xfrm rot="346877">
            <a:off x="430491" y="3799178"/>
            <a:ext cx="3695824" cy="279977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11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2CBAC1-130A-6C22-9160-109D2EEABABC}"/>
              </a:ext>
            </a:extLst>
          </p:cNvPr>
          <p:cNvSpPr/>
          <p:nvPr/>
        </p:nvSpPr>
        <p:spPr>
          <a:xfrm>
            <a:off x="1397466" y="4533066"/>
            <a:ext cx="1761873" cy="1066585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noFill/>
                </a:ln>
              </a:rPr>
              <a:t>You need Approval</a:t>
            </a:r>
            <a:endParaRPr lang="en-AU" sz="2800" b="1" dirty="0">
              <a:ln>
                <a:noFill/>
              </a:ln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7FE461-3282-E42B-E955-2DE15F917549}"/>
              </a:ext>
            </a:extLst>
          </p:cNvPr>
          <p:cNvSpPr/>
          <p:nvPr/>
        </p:nvSpPr>
        <p:spPr>
          <a:xfrm>
            <a:off x="997306" y="1926749"/>
            <a:ext cx="2717800" cy="1498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is </a:t>
            </a:r>
            <a:r>
              <a:rPr lang="en-US" sz="2000" b="1" i="1">
                <a:ln>
                  <a:noFill/>
                </a:ln>
                <a:solidFill>
                  <a:schemeClr val="tx1"/>
                </a:solidFill>
              </a:rPr>
              <a:t>one</a:t>
            </a:r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 way</a:t>
            </a:r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 the Feds can delay your project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574D0E-7B09-06E4-CBE7-73F3F4F04BC5}"/>
              </a:ext>
            </a:extLst>
          </p:cNvPr>
          <p:cNvSpPr/>
          <p:nvPr/>
        </p:nvSpPr>
        <p:spPr>
          <a:xfrm>
            <a:off x="-2" y="862577"/>
            <a:ext cx="12192000" cy="6078049"/>
          </a:xfrm>
          <a:prstGeom prst="rect">
            <a:avLst/>
          </a:prstGeom>
          <a:solidFill>
            <a:srgbClr val="7F7F7F">
              <a:alpha val="60000"/>
            </a:srgb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CD22AF-63FA-66B2-BC82-306D6A03220F}"/>
              </a:ext>
            </a:extLst>
          </p:cNvPr>
          <p:cNvSpPr/>
          <p:nvPr/>
        </p:nvSpPr>
        <p:spPr>
          <a:xfrm>
            <a:off x="4880313" y="1717289"/>
            <a:ext cx="5018049" cy="2720896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17FBF4-CBF0-251F-7F8A-BE1A20E7F0F7}"/>
              </a:ext>
            </a:extLst>
          </p:cNvPr>
          <p:cNvSpPr/>
          <p:nvPr/>
        </p:nvSpPr>
        <p:spPr>
          <a:xfrm>
            <a:off x="6726654" y="1896016"/>
            <a:ext cx="1325368" cy="856121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Characterise Radiological Properties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75CAFD-9C24-329C-12C8-294D5ECDEB28}"/>
              </a:ext>
            </a:extLst>
          </p:cNvPr>
          <p:cNvSpPr/>
          <p:nvPr/>
        </p:nvSpPr>
        <p:spPr>
          <a:xfrm>
            <a:off x="5511933" y="2818426"/>
            <a:ext cx="1325368" cy="608340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Waste Classification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0211A5-6FA9-6C2A-971A-653AB065FB76}"/>
              </a:ext>
            </a:extLst>
          </p:cNvPr>
          <p:cNvSpPr/>
          <p:nvPr/>
        </p:nvSpPr>
        <p:spPr>
          <a:xfrm>
            <a:off x="8047672" y="2835008"/>
            <a:ext cx="1325368" cy="637928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Radiological Modelling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A1E4D1-7248-6144-AB84-07B3B3DD0ECD}"/>
              </a:ext>
            </a:extLst>
          </p:cNvPr>
          <p:cNvSpPr/>
          <p:nvPr/>
        </p:nvSpPr>
        <p:spPr>
          <a:xfrm>
            <a:off x="6824969" y="3518573"/>
            <a:ext cx="1222703" cy="637928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Preliminary TSF Design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A26059-1FFA-3667-AFE0-01F991B79127}"/>
              </a:ext>
            </a:extLst>
          </p:cNvPr>
          <p:cNvSpPr/>
          <p:nvPr/>
        </p:nvSpPr>
        <p:spPr>
          <a:xfrm>
            <a:off x="9615238" y="2580561"/>
            <a:ext cx="2194702" cy="1084070"/>
          </a:xfrm>
          <a:prstGeom prst="roundRect">
            <a:avLst/>
          </a:prstGeom>
          <a:solidFill>
            <a:srgbClr val="00B0F0"/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Impact Assessment </a:t>
            </a:r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(RIA) 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69432-1951-5AB0-C948-433E1DD33B99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9</a:t>
            </a:r>
            <a:endParaRPr lang="en-AU" sz="2400" b="1" dirty="0">
              <a:solidFill>
                <a:schemeClr val="bg1"/>
              </a:solidFill>
            </a:endParaRPr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C4C848C3-4862-8500-2DA9-A117748F308B}"/>
              </a:ext>
            </a:extLst>
          </p:cNvPr>
          <p:cNvSpPr/>
          <p:nvPr/>
        </p:nvSpPr>
        <p:spPr>
          <a:xfrm rot="5400000">
            <a:off x="6284148" y="3496493"/>
            <a:ext cx="435340" cy="479501"/>
          </a:xfrm>
          <a:prstGeom prst="bentUpArrow">
            <a:avLst/>
          </a:prstGeom>
          <a:solidFill>
            <a:srgbClr val="00B0F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FCE5928B-61EB-14D2-CF82-8ED9BA595258}"/>
              </a:ext>
            </a:extLst>
          </p:cNvPr>
          <p:cNvSpPr/>
          <p:nvPr/>
        </p:nvSpPr>
        <p:spPr>
          <a:xfrm rot="16200000" flipH="1">
            <a:off x="8153153" y="3504622"/>
            <a:ext cx="435340" cy="479501"/>
          </a:xfrm>
          <a:prstGeom prst="bentUpArrow">
            <a:avLst/>
          </a:prstGeom>
          <a:solidFill>
            <a:srgbClr val="00B0F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9" name="Arrow: Bent-Up 18">
            <a:extLst>
              <a:ext uri="{FF2B5EF4-FFF2-40B4-BE49-F238E27FC236}">
                <a16:creationId xmlns:a16="http://schemas.microsoft.com/office/drawing/2014/main" id="{5B268C18-9383-65C9-4362-D0C28CCEC331}"/>
              </a:ext>
            </a:extLst>
          </p:cNvPr>
          <p:cNvSpPr/>
          <p:nvPr/>
        </p:nvSpPr>
        <p:spPr>
          <a:xfrm flipV="1">
            <a:off x="8131072" y="2255123"/>
            <a:ext cx="435340" cy="479501"/>
          </a:xfrm>
          <a:prstGeom prst="bentUpArrow">
            <a:avLst/>
          </a:prstGeom>
          <a:solidFill>
            <a:srgbClr val="00B0F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20" name="Arrow: Bent-Up 19">
            <a:extLst>
              <a:ext uri="{FF2B5EF4-FFF2-40B4-BE49-F238E27FC236}">
                <a16:creationId xmlns:a16="http://schemas.microsoft.com/office/drawing/2014/main" id="{71E31B58-0F3B-2EE3-ABDF-FF1A083F86DB}"/>
              </a:ext>
            </a:extLst>
          </p:cNvPr>
          <p:cNvSpPr/>
          <p:nvPr/>
        </p:nvSpPr>
        <p:spPr>
          <a:xfrm flipH="1" flipV="1">
            <a:off x="6230685" y="2238541"/>
            <a:ext cx="435340" cy="479501"/>
          </a:xfrm>
          <a:prstGeom prst="bentUpArrow">
            <a:avLst/>
          </a:prstGeom>
          <a:solidFill>
            <a:srgbClr val="00B0F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2000" b="1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10064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64426-9B9C-B6C2-5BF5-64A80E9BC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4D1EDC03-5EAD-2D0A-CF16-A394965B2C09}"/>
              </a:ext>
            </a:extLst>
          </p:cNvPr>
          <p:cNvSpPr/>
          <p:nvPr/>
        </p:nvSpPr>
        <p:spPr>
          <a:xfrm>
            <a:off x="0" y="0"/>
            <a:ext cx="12192000" cy="1017142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noFill/>
                </a:ln>
              </a:rPr>
              <a:t>How do you conduct a Radiation Impact Assessment</a:t>
            </a:r>
            <a:r>
              <a:rPr lang="en-US" sz="3600" b="1" dirty="0"/>
              <a:t>?</a:t>
            </a:r>
            <a:endParaRPr lang="en-AU" sz="3600" b="1" dirty="0">
              <a:ln>
                <a:noFill/>
              </a:ln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4CE946-9C86-5CBB-0F46-19D7200E7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49" y="869937"/>
            <a:ext cx="8294492" cy="5908038"/>
          </a:xfrm>
          <a:prstGeom prst="rect">
            <a:avLst/>
          </a:prstGeom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85CEFA5C-6522-8897-7485-1D7E9F441FCD}"/>
              </a:ext>
            </a:extLst>
          </p:cNvPr>
          <p:cNvSpPr/>
          <p:nvPr/>
        </p:nvSpPr>
        <p:spPr>
          <a:xfrm rot="346877">
            <a:off x="430491" y="3799178"/>
            <a:ext cx="3695824" cy="279977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11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10445A-75FF-9063-6907-FD848A25CFD1}"/>
              </a:ext>
            </a:extLst>
          </p:cNvPr>
          <p:cNvSpPr/>
          <p:nvPr/>
        </p:nvSpPr>
        <p:spPr>
          <a:xfrm>
            <a:off x="1397466" y="4574215"/>
            <a:ext cx="1761873" cy="1066585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noFill/>
                </a:ln>
              </a:rPr>
              <a:t>You need Approval!</a:t>
            </a:r>
            <a:endParaRPr lang="en-AU" sz="2800" b="1" dirty="0">
              <a:ln>
                <a:noFill/>
              </a:ln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814D88-B16C-E6FD-D0A0-BACDDA2AD0B0}"/>
              </a:ext>
            </a:extLst>
          </p:cNvPr>
          <p:cNvSpPr/>
          <p:nvPr/>
        </p:nvSpPr>
        <p:spPr>
          <a:xfrm>
            <a:off x="997306" y="1926749"/>
            <a:ext cx="2717800" cy="1498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is </a:t>
            </a:r>
            <a:r>
              <a:rPr lang="en-US" sz="2000" b="1" i="1">
                <a:ln>
                  <a:noFill/>
                </a:ln>
                <a:solidFill>
                  <a:schemeClr val="tx1"/>
                </a:solidFill>
              </a:rPr>
              <a:t>one</a:t>
            </a:r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 way</a:t>
            </a:r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 the Feds can delay your project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F1F111-8269-88A9-EB8F-F979FFC95EBD}"/>
              </a:ext>
            </a:extLst>
          </p:cNvPr>
          <p:cNvSpPr/>
          <p:nvPr/>
        </p:nvSpPr>
        <p:spPr>
          <a:xfrm>
            <a:off x="3053938" y="923073"/>
            <a:ext cx="1524000" cy="738999"/>
          </a:xfrm>
          <a:prstGeom prst="round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baseline="0" dirty="0">
                <a:solidFill>
                  <a:schemeClr val="tx1"/>
                </a:solidFill>
              </a:rPr>
              <a:t>&gt;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1 Bq/g</a:t>
            </a:r>
          </a:p>
          <a:p>
            <a:pPr algn="ctr"/>
            <a:r>
              <a:rPr lang="en-US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1x 10</a:t>
            </a:r>
            <a:r>
              <a:rPr lang="en-US" sz="1600" b="1" baseline="30000" dirty="0">
                <a:ln>
                  <a:noFill/>
                </a:ln>
                <a:solidFill>
                  <a:schemeClr val="tx1"/>
                </a:solidFill>
              </a:rPr>
              <a:t>6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Bq</a:t>
            </a:r>
            <a:endParaRPr lang="en-AU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1423B-273B-9617-D537-CC1D84B721E2}"/>
              </a:ext>
            </a:extLst>
          </p:cNvPr>
          <p:cNvSpPr txBox="1"/>
          <p:nvPr/>
        </p:nvSpPr>
        <p:spPr>
          <a:xfrm>
            <a:off x="0" y="862577"/>
            <a:ext cx="4880472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FCD6E4-2498-3D67-A056-25CC2D1D7148}"/>
              </a:ext>
            </a:extLst>
          </p:cNvPr>
          <p:cNvSpPr txBox="1"/>
          <p:nvPr/>
        </p:nvSpPr>
        <p:spPr>
          <a:xfrm>
            <a:off x="71916" y="1222709"/>
            <a:ext cx="4880472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96DBBF-DBA7-0D9E-28BD-CA886B1EB040}"/>
              </a:ext>
            </a:extLst>
          </p:cNvPr>
          <p:cNvSpPr txBox="1"/>
          <p:nvPr/>
        </p:nvSpPr>
        <p:spPr>
          <a:xfrm>
            <a:off x="8006326" y="872531"/>
            <a:ext cx="4185676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264035-CAAF-256D-3E11-ECDAACD19F86}"/>
              </a:ext>
            </a:extLst>
          </p:cNvPr>
          <p:cNvSpPr txBox="1"/>
          <p:nvPr/>
        </p:nvSpPr>
        <p:spPr>
          <a:xfrm>
            <a:off x="8006326" y="1124752"/>
            <a:ext cx="4185676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66C0E3-DF58-090D-8C3D-ADBB64C077D9}"/>
              </a:ext>
            </a:extLst>
          </p:cNvPr>
          <p:cNvSpPr/>
          <p:nvPr/>
        </p:nvSpPr>
        <p:spPr>
          <a:xfrm>
            <a:off x="-2" y="862577"/>
            <a:ext cx="12192000" cy="6078049"/>
          </a:xfrm>
          <a:prstGeom prst="rect">
            <a:avLst/>
          </a:prstGeom>
          <a:solidFill>
            <a:srgbClr val="7F7F7F">
              <a:alpha val="60000"/>
            </a:srgb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0EA4182-F237-35D8-9394-3D9333C09230}"/>
              </a:ext>
            </a:extLst>
          </p:cNvPr>
          <p:cNvSpPr/>
          <p:nvPr/>
        </p:nvSpPr>
        <p:spPr>
          <a:xfrm>
            <a:off x="6750121" y="1887079"/>
            <a:ext cx="1325368" cy="856121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Characterise Radiological Properties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CF6995-031D-CD49-18A3-DB9718504FC4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10</a:t>
            </a:r>
            <a:endParaRPr lang="en-A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49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6BEEF-9822-F41E-C9EE-FCB39353C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59F3C0B-C69A-FF9D-BCB1-4958575E35FC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noFill/>
                </a:ln>
              </a:rPr>
              <a:t>How do you characterise tailings?</a:t>
            </a:r>
            <a:endParaRPr lang="en-AU" sz="3600" b="1" dirty="0">
              <a:ln>
                <a:noFill/>
              </a:ln>
            </a:endParaRPr>
          </a:p>
        </p:txBody>
      </p:sp>
      <p:sp>
        <p:nvSpPr>
          <p:cNvPr id="34" name="Subtitle 33">
            <a:extLst>
              <a:ext uri="{FF2B5EF4-FFF2-40B4-BE49-F238E27FC236}">
                <a16:creationId xmlns:a16="http://schemas.microsoft.com/office/drawing/2014/main" id="{500A9CFD-84EA-C826-4394-187DB2F432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150" y="1084729"/>
            <a:ext cx="11839699" cy="5773271"/>
          </a:xfrm>
        </p:spPr>
        <p:txBody>
          <a:bodyPr>
            <a:normAutofit/>
          </a:bodyPr>
          <a:lstStyle/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Full Radionuclide Analysis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Leachability Testing</a:t>
            </a:r>
          </a:p>
          <a:p>
            <a:pPr algn="ctr"/>
            <a:r>
              <a:rPr lang="en-US" dirty="0"/>
              <a:t>	</a:t>
            </a:r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EBF636-10CE-3CF5-1470-573788C86183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11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49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51B34-118B-BC50-864A-65EF6CE48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51293F-5CF6-C1B3-D776-91456D22F220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A789D5-C324-B512-8255-328DE5037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58" y="-10858"/>
            <a:ext cx="11393428" cy="73839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Why do you characterise tailings?</a:t>
            </a: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0BB06-9A76-84B7-4151-EFE18315DD67}"/>
              </a:ext>
            </a:extLst>
          </p:cNvPr>
          <p:cNvSpPr txBox="1"/>
          <p:nvPr/>
        </p:nvSpPr>
        <p:spPr>
          <a:xfrm>
            <a:off x="0" y="689631"/>
            <a:ext cx="121920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E8763E-53F3-9851-F49B-7BECC05DB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4040"/>
            <a:ext cx="7835376" cy="590346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C63AA2-6FB4-4874-9647-69C7AA38AA93}"/>
              </a:ext>
            </a:extLst>
          </p:cNvPr>
          <p:cNvSpPr/>
          <p:nvPr/>
        </p:nvSpPr>
        <p:spPr>
          <a:xfrm>
            <a:off x="273140" y="5692119"/>
            <a:ext cx="1455299" cy="952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n>
                  <a:noFill/>
                </a:ln>
                <a:solidFill>
                  <a:schemeClr val="tx1"/>
                </a:solidFill>
              </a:rPr>
              <a:t>Exposure Pathways</a:t>
            </a:r>
            <a:endParaRPr lang="en-AU" sz="20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1D95BE-B971-BC3B-A879-1B72AA895617}"/>
              </a:ext>
            </a:extLst>
          </p:cNvPr>
          <p:cNvSpPr/>
          <p:nvPr/>
        </p:nvSpPr>
        <p:spPr>
          <a:xfrm>
            <a:off x="9955513" y="4806489"/>
            <a:ext cx="1767533" cy="766033"/>
          </a:xfrm>
          <a:prstGeom prst="roundRect">
            <a:avLst/>
          </a:prstGeom>
          <a:solidFill>
            <a:srgbClr val="FFCCCC"/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n>
                  <a:noFill/>
                </a:ln>
                <a:solidFill>
                  <a:schemeClr val="tx1"/>
                </a:solidFill>
              </a:rPr>
              <a:t>Radio-Toxicity</a:t>
            </a:r>
            <a:endParaRPr lang="en-AU" sz="20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76E9EFF-F881-B0B5-29D0-2F0DAF5C49AA}"/>
              </a:ext>
            </a:extLst>
          </p:cNvPr>
          <p:cNvSpPr/>
          <p:nvPr/>
        </p:nvSpPr>
        <p:spPr>
          <a:xfrm>
            <a:off x="9389328" y="2464477"/>
            <a:ext cx="1945954" cy="11970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n>
                  <a:noFill/>
                </a:ln>
                <a:solidFill>
                  <a:schemeClr val="tx1"/>
                </a:solidFill>
              </a:rPr>
              <a:t>Mobility in environment (Distribution Coefficient, </a:t>
            </a:r>
            <a:r>
              <a:rPr lang="en-US" b="1" dirty="0" err="1">
                <a:ln>
                  <a:noFill/>
                </a:ln>
                <a:solidFill>
                  <a:schemeClr val="tx1"/>
                </a:solidFill>
              </a:rPr>
              <a:t>Kd</a:t>
            </a:r>
            <a:r>
              <a:rPr lang="en-US" b="1" dirty="0">
                <a:ln>
                  <a:noFill/>
                </a:ln>
                <a:solidFill>
                  <a:schemeClr val="tx1"/>
                </a:solidFill>
              </a:rPr>
              <a:t>)</a:t>
            </a:r>
            <a:endParaRPr lang="en-AU" sz="2000" b="1" dirty="0">
              <a:ln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EB09A77-4564-60AF-6C10-FB47FE03D0D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8628" y="4267841"/>
            <a:ext cx="1465807" cy="1382751"/>
          </a:xfrm>
          <a:prstGeom prst="bentConnector3">
            <a:avLst>
              <a:gd name="adj1" fmla="val 10021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9328AE5-9A25-87F7-E66D-EE3E8EC63F9B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728439" y="5706704"/>
            <a:ext cx="844167" cy="461665"/>
          </a:xfrm>
          <a:prstGeom prst="bentConnector3">
            <a:avLst>
              <a:gd name="adj1" fmla="val 40753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6025E46A-4D2D-B073-D414-1339C33C1B7E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728439" y="6168369"/>
            <a:ext cx="1773044" cy="476250"/>
          </a:xfrm>
          <a:prstGeom prst="bentConnector3">
            <a:avLst>
              <a:gd name="adj1" fmla="val 19182"/>
            </a:avLst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B87094D-5C37-4349-B52A-0608F78636C2}"/>
              </a:ext>
            </a:extLst>
          </p:cNvPr>
          <p:cNvCxnSpPr>
            <a:cxnSpLocks/>
          </p:cNvCxnSpPr>
          <p:nvPr/>
        </p:nvCxnSpPr>
        <p:spPr>
          <a:xfrm flipV="1">
            <a:off x="3481323" y="6131787"/>
            <a:ext cx="0" cy="51283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74FA1856-BD2B-1D7E-B266-7CF9FA725EC0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7482469" y="4806490"/>
            <a:ext cx="2473045" cy="383017"/>
          </a:xfrm>
          <a:prstGeom prst="bentConnector3">
            <a:avLst>
              <a:gd name="adj1" fmla="val 83367"/>
            </a:avLst>
          </a:prstGeom>
          <a:ln w="38100">
            <a:solidFill>
              <a:srgbClr val="FF8F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02812219-0307-45F4-AD8E-767CD90093B0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3211551" y="3344472"/>
            <a:ext cx="6743963" cy="1845035"/>
          </a:xfrm>
          <a:prstGeom prst="bentConnector3">
            <a:avLst>
              <a:gd name="adj1" fmla="val 30489"/>
            </a:avLst>
          </a:prstGeom>
          <a:ln w="38100">
            <a:solidFill>
              <a:srgbClr val="FF8F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88C78CBF-67EF-1EBB-6DA0-4C13105827A2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 flipV="1">
            <a:off x="7482470" y="3062992"/>
            <a:ext cx="1906859" cy="154246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BA1BE2E5-852D-5125-4A9E-1AA08FEDE275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1619926" y="756373"/>
            <a:ext cx="7769403" cy="2306621"/>
          </a:xfrm>
          <a:prstGeom prst="bentConnector3">
            <a:avLst>
              <a:gd name="adj1" fmla="val 39666"/>
            </a:avLst>
          </a:prstGeom>
          <a:ln w="381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23FA8FA7-5407-0DC6-6CF3-CC36506DC1B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0158" y="770391"/>
            <a:ext cx="656120" cy="478543"/>
          </a:xfrm>
          <a:prstGeom prst="bentConnector3">
            <a:avLst>
              <a:gd name="adj1" fmla="val 712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352A5EEB-0E08-A2F7-D45D-E791C6DBF790}"/>
              </a:ext>
            </a:extLst>
          </p:cNvPr>
          <p:cNvCxnSpPr>
            <a:cxnSpLocks/>
          </p:cNvCxnSpPr>
          <p:nvPr/>
        </p:nvCxnSpPr>
        <p:spPr>
          <a:xfrm rot="5400000">
            <a:off x="1224232" y="1159736"/>
            <a:ext cx="785039" cy="635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4D159E60-B7E9-AE68-7D54-43FC59A889EE}"/>
              </a:ext>
            </a:extLst>
          </p:cNvPr>
          <p:cNvCxnSpPr>
            <a:cxnSpLocks/>
          </p:cNvCxnSpPr>
          <p:nvPr/>
        </p:nvCxnSpPr>
        <p:spPr>
          <a:xfrm>
            <a:off x="1626278" y="756371"/>
            <a:ext cx="768519" cy="483422"/>
          </a:xfrm>
          <a:prstGeom prst="bentConnector3">
            <a:avLst>
              <a:gd name="adj1" fmla="val -2714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0509CD3F-05BE-AB32-1458-9A53DC25BDAF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 flipV="1">
            <a:off x="3211550" y="3062993"/>
            <a:ext cx="6177778" cy="66742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D5517A6A-9037-5077-E1EE-DE479B3B537D}"/>
              </a:ext>
            </a:extLst>
          </p:cNvPr>
          <p:cNvSpPr/>
          <p:nvPr/>
        </p:nvSpPr>
        <p:spPr>
          <a:xfrm>
            <a:off x="8007077" y="4474243"/>
            <a:ext cx="305014" cy="28147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>
                  <a:noFill/>
                </a:ln>
                <a:solidFill>
                  <a:schemeClr val="tx1"/>
                </a:solidFill>
              </a:rPr>
              <a:t>1</a:t>
            </a:r>
            <a:endParaRPr lang="en-AU" sz="16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2915BA15-F409-6492-0378-B70D7EA7DDA3}"/>
              </a:ext>
            </a:extLst>
          </p:cNvPr>
          <p:cNvSpPr/>
          <p:nvPr/>
        </p:nvSpPr>
        <p:spPr>
          <a:xfrm>
            <a:off x="1480121" y="1099054"/>
            <a:ext cx="305014" cy="28147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>
                  <a:noFill/>
                </a:ln>
                <a:solidFill>
                  <a:schemeClr val="tx1"/>
                </a:solidFill>
              </a:rPr>
              <a:t>2</a:t>
            </a:r>
            <a:endParaRPr lang="en-AU" sz="16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5E9E32F-20D5-69E6-C52A-C4E6C10D92C9}"/>
              </a:ext>
            </a:extLst>
          </p:cNvPr>
          <p:cNvSpPr/>
          <p:nvPr/>
        </p:nvSpPr>
        <p:spPr>
          <a:xfrm>
            <a:off x="3765181" y="2955625"/>
            <a:ext cx="305014" cy="28147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3</a:t>
            </a:r>
            <a:endParaRPr lang="en-AU" sz="1600" b="1" dirty="0">
              <a:ln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BA264FC2-5900-3D52-6476-9C1E16DEAF09}"/>
              </a:ext>
            </a:extLst>
          </p:cNvPr>
          <p:cNvCxnSpPr>
            <a:cxnSpLocks/>
          </p:cNvCxnSpPr>
          <p:nvPr/>
        </p:nvCxnSpPr>
        <p:spPr>
          <a:xfrm rot="10800000">
            <a:off x="5281272" y="6334490"/>
            <a:ext cx="595421" cy="383014"/>
          </a:xfrm>
          <a:prstGeom prst="bentConnector3">
            <a:avLst>
              <a:gd name="adj1" fmla="val -566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1F9CEB14-3509-E768-DC7A-3A65A1016321}"/>
              </a:ext>
            </a:extLst>
          </p:cNvPr>
          <p:cNvSpPr/>
          <p:nvPr/>
        </p:nvSpPr>
        <p:spPr>
          <a:xfrm>
            <a:off x="5505023" y="6198446"/>
            <a:ext cx="305014" cy="28147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>
                  <a:noFill/>
                </a:ln>
                <a:solidFill>
                  <a:schemeClr val="tx1"/>
                </a:solidFill>
              </a:rPr>
              <a:t>4</a:t>
            </a:r>
            <a:endParaRPr lang="en-AU" sz="1600" b="1" dirty="0">
              <a:ln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15" name="Connector: Elbow 114">
            <a:extLst>
              <a:ext uri="{FF2B5EF4-FFF2-40B4-BE49-F238E27FC236}">
                <a16:creationId xmlns:a16="http://schemas.microsoft.com/office/drawing/2014/main" id="{8C37D0BC-FBBA-235A-1271-146A698724B4}"/>
              </a:ext>
            </a:extLst>
          </p:cNvPr>
          <p:cNvCxnSpPr>
            <a:cxnSpLocks/>
          </p:cNvCxnSpPr>
          <p:nvPr/>
        </p:nvCxnSpPr>
        <p:spPr>
          <a:xfrm rot="5400000">
            <a:off x="7215863" y="4881589"/>
            <a:ext cx="1486645" cy="953433"/>
          </a:xfrm>
          <a:prstGeom prst="bentConnector3">
            <a:avLst>
              <a:gd name="adj1" fmla="val 100256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BF02946D-622E-8F6B-3F45-90C3BF5525C0}"/>
              </a:ext>
            </a:extLst>
          </p:cNvPr>
          <p:cNvSpPr/>
          <p:nvPr/>
        </p:nvSpPr>
        <p:spPr>
          <a:xfrm>
            <a:off x="6681884" y="1747151"/>
            <a:ext cx="1539054" cy="1003267"/>
          </a:xfrm>
          <a:prstGeom prst="roundRect">
            <a:avLst/>
          </a:prstGeom>
          <a:solidFill>
            <a:srgbClr val="CCCCFF"/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Energy of emission</a:t>
            </a:r>
            <a:endParaRPr lang="en-AU" sz="2000" b="1" dirty="0">
              <a:ln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25" name="Connector: Elbow 124">
            <a:extLst>
              <a:ext uri="{FF2B5EF4-FFF2-40B4-BE49-F238E27FC236}">
                <a16:creationId xmlns:a16="http://schemas.microsoft.com/office/drawing/2014/main" id="{3F39F6B7-E754-3D65-FE91-7E2B223F206C}"/>
              </a:ext>
            </a:extLst>
          </p:cNvPr>
          <p:cNvCxnSpPr>
            <a:cxnSpLocks/>
            <a:stCxn id="124" idx="1"/>
          </p:cNvCxnSpPr>
          <p:nvPr/>
        </p:nvCxnSpPr>
        <p:spPr>
          <a:xfrm rot="10800000">
            <a:off x="3360718" y="1785193"/>
            <a:ext cx="3321167" cy="463593"/>
          </a:xfrm>
          <a:prstGeom prst="bentConnector3">
            <a:avLst>
              <a:gd name="adj1" fmla="val 41052"/>
            </a:avLst>
          </a:prstGeom>
          <a:ln w="38100">
            <a:solidFill>
              <a:srgbClr val="CCCC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or: Elbow 130">
            <a:extLst>
              <a:ext uri="{FF2B5EF4-FFF2-40B4-BE49-F238E27FC236}">
                <a16:creationId xmlns:a16="http://schemas.microsoft.com/office/drawing/2014/main" id="{DB938768-9545-3B11-73F4-B40115E21DFE}"/>
              </a:ext>
            </a:extLst>
          </p:cNvPr>
          <p:cNvCxnSpPr>
            <a:cxnSpLocks/>
            <a:stCxn id="124" idx="1"/>
          </p:cNvCxnSpPr>
          <p:nvPr/>
        </p:nvCxnSpPr>
        <p:spPr>
          <a:xfrm rot="10800000" flipV="1">
            <a:off x="5321568" y="2248784"/>
            <a:ext cx="1360317" cy="2984369"/>
          </a:xfrm>
          <a:prstGeom prst="bentConnector2">
            <a:avLst/>
          </a:prstGeom>
          <a:ln w="38100">
            <a:solidFill>
              <a:srgbClr val="CCCC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56733896-7307-0170-ECC7-7D89D134E2F5}"/>
              </a:ext>
            </a:extLst>
          </p:cNvPr>
          <p:cNvSpPr/>
          <p:nvPr/>
        </p:nvSpPr>
        <p:spPr>
          <a:xfrm>
            <a:off x="8312091" y="854542"/>
            <a:ext cx="1452512" cy="800265"/>
          </a:xfrm>
          <a:prstGeom prst="roundRect">
            <a:avLst/>
          </a:prstGeom>
          <a:solidFill>
            <a:srgbClr val="FFC000"/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Half-Life</a:t>
            </a:r>
            <a:endParaRPr lang="en-AU" sz="2000" b="1" dirty="0">
              <a:ln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35" name="Connector: Elbow 134">
            <a:extLst>
              <a:ext uri="{FF2B5EF4-FFF2-40B4-BE49-F238E27FC236}">
                <a16:creationId xmlns:a16="http://schemas.microsoft.com/office/drawing/2014/main" id="{2218201E-03E9-6AB5-13B2-DE3875E14CD3}"/>
              </a:ext>
            </a:extLst>
          </p:cNvPr>
          <p:cNvCxnSpPr>
            <a:cxnSpLocks/>
            <a:stCxn id="134" idx="1"/>
          </p:cNvCxnSpPr>
          <p:nvPr/>
        </p:nvCxnSpPr>
        <p:spPr>
          <a:xfrm rot="10800000" flipV="1">
            <a:off x="3106399" y="1254674"/>
            <a:ext cx="5205692" cy="199449"/>
          </a:xfrm>
          <a:prstGeom prst="bentConnector3">
            <a:avLst>
              <a:gd name="adj1" fmla="val 64711"/>
            </a:avLst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or: Elbow 139">
            <a:extLst>
              <a:ext uri="{FF2B5EF4-FFF2-40B4-BE49-F238E27FC236}">
                <a16:creationId xmlns:a16="http://schemas.microsoft.com/office/drawing/2014/main" id="{80CAC2D0-614D-955B-A63F-CC901175C9F3}"/>
              </a:ext>
            </a:extLst>
          </p:cNvPr>
          <p:cNvCxnSpPr>
            <a:cxnSpLocks/>
            <a:stCxn id="134" idx="1"/>
          </p:cNvCxnSpPr>
          <p:nvPr/>
        </p:nvCxnSpPr>
        <p:spPr>
          <a:xfrm rot="10800000" flipV="1">
            <a:off x="4949191" y="1254675"/>
            <a:ext cx="3362901" cy="3350778"/>
          </a:xfrm>
          <a:prstGeom prst="bentConnector3">
            <a:avLst>
              <a:gd name="adj1" fmla="val 99963"/>
            </a:avLst>
          </a:prstGeom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3871F27-C0F6-9ADA-0C65-ABCAC34C4D4D}"/>
              </a:ext>
            </a:extLst>
          </p:cNvPr>
          <p:cNvSpPr/>
          <p:nvPr/>
        </p:nvSpPr>
        <p:spPr>
          <a:xfrm>
            <a:off x="7835376" y="6286500"/>
            <a:ext cx="4356623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59F38F-6199-E54C-66C0-56453B0850DA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12</a:t>
            </a:r>
            <a:endParaRPr lang="en-AU" sz="2400" b="1" dirty="0">
              <a:solidFill>
                <a:schemeClr val="bg1"/>
              </a:solidFill>
            </a:endParaRPr>
          </a:p>
        </p:txBody>
      </p: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95FEC32C-D954-E671-3F6C-555DE5745B5E}"/>
              </a:ext>
            </a:extLst>
          </p:cNvPr>
          <p:cNvCxnSpPr>
            <a:cxnSpLocks/>
          </p:cNvCxnSpPr>
          <p:nvPr/>
        </p:nvCxnSpPr>
        <p:spPr>
          <a:xfrm flipV="1">
            <a:off x="5876693" y="4589222"/>
            <a:ext cx="2559205" cy="2128282"/>
          </a:xfrm>
          <a:prstGeom prst="bentConnector3">
            <a:avLst>
              <a:gd name="adj1" fmla="val 100109"/>
            </a:avLst>
          </a:prstGeom>
          <a:ln w="381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0C74EFDF-D14E-D42B-3B17-01B03EF03294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7898356" y="5189506"/>
            <a:ext cx="2057157" cy="1426650"/>
          </a:xfrm>
          <a:prstGeom prst="bentConnector3">
            <a:avLst>
              <a:gd name="adj1" fmla="val 130"/>
            </a:avLst>
          </a:prstGeom>
          <a:ln w="38100">
            <a:solidFill>
              <a:srgbClr val="FF8F8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8EBCEA5C-179E-14DB-E81D-21C0920C250A}"/>
              </a:ext>
            </a:extLst>
          </p:cNvPr>
          <p:cNvCxnSpPr>
            <a:cxnSpLocks/>
          </p:cNvCxnSpPr>
          <p:nvPr/>
        </p:nvCxnSpPr>
        <p:spPr>
          <a:xfrm rot="10800000">
            <a:off x="5285684" y="6131794"/>
            <a:ext cx="2608258" cy="484363"/>
          </a:xfrm>
          <a:prstGeom prst="bentConnector3">
            <a:avLst>
              <a:gd name="adj1" fmla="val 70094"/>
            </a:avLst>
          </a:prstGeom>
          <a:ln w="38100">
            <a:solidFill>
              <a:srgbClr val="FF8F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285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6B90D-EA36-B385-51E9-F20075394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9F59C8-41CC-6F22-7ED4-AC6D29AA5D99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>
              <a:ln>
                <a:noFill/>
              </a:ln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7A3865-59B6-89A3-714B-35D972E1BA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1223"/>
            <a:ext cx="12192000" cy="89001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dirty="0"/>
              <a:t>Why do you characterise tailings?</a:t>
            </a:r>
            <a:endParaRPr lang="en-AU" sz="3600" b="1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812C991-44BE-EFB0-AE76-79CAAA320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0243"/>
            <a:ext cx="12219119" cy="6022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9FCFD2-6800-12EA-786C-DFF4ABBB6F50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13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92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BACD412D-ECCC-5ECB-AB2A-D6493CB4037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55672" y="1397407"/>
            <a:ext cx="11393428" cy="4704108"/>
          </a:xfrm>
        </p:spPr>
        <p:txBody>
          <a:bodyPr>
            <a:normAutofit/>
          </a:bodyPr>
          <a:lstStyle/>
          <a:p>
            <a:r>
              <a:rPr lang="en-US" b="1"/>
              <a:t>Q: </a:t>
            </a:r>
            <a:r>
              <a:rPr lang="en-US"/>
              <a:t>Your operation might concentrate radionuclides to levels considered to be radioactive, what do you do if material stays radioactive for centuries?</a:t>
            </a:r>
          </a:p>
          <a:p>
            <a:r>
              <a:rPr lang="en-US" b="1"/>
              <a:t>A: </a:t>
            </a:r>
            <a:r>
              <a:rPr lang="en-US"/>
              <a:t>Do NOT allow it to be distributed into the surrounding environment!</a:t>
            </a:r>
          </a:p>
          <a:p>
            <a:endParaRPr lang="en-US"/>
          </a:p>
          <a:p>
            <a:r>
              <a:rPr lang="en-US" b="1"/>
              <a:t>Q: </a:t>
            </a:r>
            <a:r>
              <a:rPr lang="en-US"/>
              <a:t>What if you have no choice? You might have NORM in tailings facilities</a:t>
            </a:r>
          </a:p>
          <a:p>
            <a:r>
              <a:rPr lang="en-US" b="1"/>
              <a:t>A: </a:t>
            </a:r>
            <a:r>
              <a:rPr lang="en-US"/>
              <a:t>You design TSF with the best chance to protect humans &amp; environment in future.</a:t>
            </a:r>
            <a:endParaRPr lang="en-AU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E563003-A7E5-90F4-ABF0-581610BC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/>
              <a:t>Are you currently operating or planning a mine or processing plant</a:t>
            </a:r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FEC2F1-683F-8B8A-D8EA-36524A554A55}"/>
              </a:ext>
            </a:extLst>
          </p:cNvPr>
          <p:cNvSpPr/>
          <p:nvPr/>
        </p:nvSpPr>
        <p:spPr>
          <a:xfrm>
            <a:off x="1" y="6286500"/>
            <a:ext cx="12191999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E490F-B5EF-8039-E6C5-9D6A6ED5FA97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</a:rPr>
              <a:t>1</a:t>
            </a:r>
            <a:endParaRPr lang="en-AU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0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E61EC-DD20-0F1B-3DAB-F8C582D75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2FD259D-14CD-29CC-09A5-A4E9F660E370}"/>
              </a:ext>
            </a:extLst>
          </p:cNvPr>
          <p:cNvSpPr/>
          <p:nvPr/>
        </p:nvSpPr>
        <p:spPr>
          <a:xfrm>
            <a:off x="0" y="0"/>
            <a:ext cx="12192000" cy="1017142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noFill/>
                </a:ln>
              </a:rPr>
              <a:t>How do you conduct a Radiation Impact Assessment</a:t>
            </a:r>
            <a:r>
              <a:rPr lang="en-US" sz="3600" b="1" dirty="0"/>
              <a:t>?</a:t>
            </a:r>
            <a:endParaRPr lang="en-AU" sz="3600" b="1" dirty="0">
              <a:ln>
                <a:noFill/>
              </a:ln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446B7F-AB50-C32D-0F83-E71729CAA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49" y="869937"/>
            <a:ext cx="8294492" cy="5908038"/>
          </a:xfrm>
          <a:prstGeom prst="rect">
            <a:avLst/>
          </a:prstGeom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13630486-62DB-43B9-50E2-E9F1EA705175}"/>
              </a:ext>
            </a:extLst>
          </p:cNvPr>
          <p:cNvSpPr/>
          <p:nvPr/>
        </p:nvSpPr>
        <p:spPr>
          <a:xfrm rot="346877">
            <a:off x="430491" y="3799178"/>
            <a:ext cx="3695824" cy="279977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11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4FA12A-4046-AF5B-BE3D-260D952B6AB4}"/>
              </a:ext>
            </a:extLst>
          </p:cNvPr>
          <p:cNvSpPr/>
          <p:nvPr/>
        </p:nvSpPr>
        <p:spPr>
          <a:xfrm>
            <a:off x="1397466" y="4574215"/>
            <a:ext cx="1761873" cy="1066585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noFill/>
                </a:ln>
              </a:rPr>
              <a:t>You need Approval!</a:t>
            </a:r>
            <a:endParaRPr lang="en-AU" sz="2800" b="1" dirty="0">
              <a:ln>
                <a:noFill/>
              </a:ln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DDE18B-A503-3E48-6E2F-DFB70E63C744}"/>
              </a:ext>
            </a:extLst>
          </p:cNvPr>
          <p:cNvSpPr/>
          <p:nvPr/>
        </p:nvSpPr>
        <p:spPr>
          <a:xfrm>
            <a:off x="997306" y="1926749"/>
            <a:ext cx="2717800" cy="1498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is </a:t>
            </a:r>
            <a:r>
              <a:rPr lang="en-US" sz="2000" b="1" i="1">
                <a:ln>
                  <a:noFill/>
                </a:ln>
                <a:solidFill>
                  <a:schemeClr val="tx1"/>
                </a:solidFill>
              </a:rPr>
              <a:t>one</a:t>
            </a:r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 way</a:t>
            </a:r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 the Feds can delay your project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01F411-57FC-6A86-EFFD-B061F3D54ADC}"/>
              </a:ext>
            </a:extLst>
          </p:cNvPr>
          <p:cNvSpPr/>
          <p:nvPr/>
        </p:nvSpPr>
        <p:spPr>
          <a:xfrm>
            <a:off x="3053938" y="923073"/>
            <a:ext cx="1524000" cy="738999"/>
          </a:xfrm>
          <a:prstGeom prst="round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baseline="0" dirty="0">
                <a:solidFill>
                  <a:schemeClr val="tx1"/>
                </a:solidFill>
              </a:rPr>
              <a:t>&gt;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1 Bq/g</a:t>
            </a:r>
          </a:p>
          <a:p>
            <a:pPr algn="ctr"/>
            <a:r>
              <a:rPr lang="en-US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1x 10</a:t>
            </a:r>
            <a:r>
              <a:rPr lang="en-US" sz="1600" b="1" baseline="30000" dirty="0">
                <a:ln>
                  <a:noFill/>
                </a:ln>
                <a:solidFill>
                  <a:schemeClr val="tx1"/>
                </a:solidFill>
              </a:rPr>
              <a:t>6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Bq</a:t>
            </a:r>
            <a:endParaRPr lang="en-AU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89632-4C09-2684-651A-0C304A094BBC}"/>
              </a:ext>
            </a:extLst>
          </p:cNvPr>
          <p:cNvSpPr txBox="1"/>
          <p:nvPr/>
        </p:nvSpPr>
        <p:spPr>
          <a:xfrm>
            <a:off x="0" y="862577"/>
            <a:ext cx="4880472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0E884E-026D-8F79-4C74-DF54D1872B2F}"/>
              </a:ext>
            </a:extLst>
          </p:cNvPr>
          <p:cNvSpPr txBox="1"/>
          <p:nvPr/>
        </p:nvSpPr>
        <p:spPr>
          <a:xfrm>
            <a:off x="71916" y="1222709"/>
            <a:ext cx="4880472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1F5C49-D339-7123-CAEC-C3AB2E9744B2}"/>
              </a:ext>
            </a:extLst>
          </p:cNvPr>
          <p:cNvSpPr txBox="1"/>
          <p:nvPr/>
        </p:nvSpPr>
        <p:spPr>
          <a:xfrm>
            <a:off x="8006326" y="872531"/>
            <a:ext cx="4185676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FF306-9633-AD94-55B9-BBBCE17D680E}"/>
              </a:ext>
            </a:extLst>
          </p:cNvPr>
          <p:cNvSpPr txBox="1"/>
          <p:nvPr/>
        </p:nvSpPr>
        <p:spPr>
          <a:xfrm>
            <a:off x="8006326" y="1124752"/>
            <a:ext cx="4185676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F4FC79-C42A-6814-A876-731B828AFCB7}"/>
              </a:ext>
            </a:extLst>
          </p:cNvPr>
          <p:cNvSpPr/>
          <p:nvPr/>
        </p:nvSpPr>
        <p:spPr>
          <a:xfrm>
            <a:off x="-2" y="862577"/>
            <a:ext cx="12192000" cy="6078049"/>
          </a:xfrm>
          <a:prstGeom prst="rect">
            <a:avLst/>
          </a:prstGeom>
          <a:solidFill>
            <a:srgbClr val="7F7F7F">
              <a:alpha val="60000"/>
            </a:srgb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3F7008-AEDA-09B1-08E8-C8591C617454}"/>
              </a:ext>
            </a:extLst>
          </p:cNvPr>
          <p:cNvSpPr/>
          <p:nvPr/>
        </p:nvSpPr>
        <p:spPr>
          <a:xfrm>
            <a:off x="6750121" y="1887079"/>
            <a:ext cx="1325368" cy="85612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Characterise Radiological Properties</a:t>
            </a:r>
          </a:p>
        </p:txBody>
      </p:sp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5DC17AD2-C30E-E362-FAE7-64C0465F7F68}"/>
              </a:ext>
            </a:extLst>
          </p:cNvPr>
          <p:cNvSpPr/>
          <p:nvPr/>
        </p:nvSpPr>
        <p:spPr>
          <a:xfrm rot="10800000">
            <a:off x="6216854" y="2272884"/>
            <a:ext cx="435340" cy="479501"/>
          </a:xfrm>
          <a:prstGeom prst="bentUpArrow">
            <a:avLst/>
          </a:prstGeom>
          <a:solidFill>
            <a:srgbClr val="00B0F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0B59020-2935-1F0F-BBF6-B6856E97DDB9}"/>
              </a:ext>
            </a:extLst>
          </p:cNvPr>
          <p:cNvSpPr/>
          <p:nvPr/>
        </p:nvSpPr>
        <p:spPr>
          <a:xfrm>
            <a:off x="5508910" y="2832410"/>
            <a:ext cx="1325368" cy="592939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Waste Classification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D1CDCA-774F-9A2D-C585-FB5AEC735E17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14</a:t>
            </a:r>
            <a:endParaRPr lang="en-A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75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7A8A2-0087-2554-B2DD-15D4CCCBE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B73C5A-D04E-2174-C3D9-ED04415B1FD9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A86A3B-622A-166C-1227-0441048F91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8" y="0"/>
            <a:ext cx="12053477" cy="103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/>
              <a:t>Why do you classify radioactive wastes?</a:t>
            </a:r>
            <a:endParaRPr lang="en-AU" sz="3600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AD9EEA-3501-4982-8DB5-D023A355DC1D}"/>
              </a:ext>
            </a:extLst>
          </p:cNvPr>
          <p:cNvSpPr/>
          <p:nvPr/>
        </p:nvSpPr>
        <p:spPr>
          <a:xfrm>
            <a:off x="4920414" y="1180907"/>
            <a:ext cx="2340664" cy="9314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It Determines Facility Type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AD9EEA-3501-4982-8DB5-D023A355DC1D}"/>
              </a:ext>
            </a:extLst>
          </p:cNvPr>
          <p:cNvSpPr/>
          <p:nvPr/>
        </p:nvSpPr>
        <p:spPr>
          <a:xfrm>
            <a:off x="7858196" y="2444113"/>
            <a:ext cx="1998133" cy="7440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Landfill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84E8EF-8B57-94A5-C349-649C0007B3CC}"/>
              </a:ext>
            </a:extLst>
          </p:cNvPr>
          <p:cNvSpPr/>
          <p:nvPr/>
        </p:nvSpPr>
        <p:spPr>
          <a:xfrm>
            <a:off x="2368355" y="2444113"/>
            <a:ext cx="1998133" cy="7440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Engineered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D6503F-0587-7A18-2B10-EDB2A2A33E40}"/>
              </a:ext>
            </a:extLst>
          </p:cNvPr>
          <p:cNvSpPr/>
          <p:nvPr/>
        </p:nvSpPr>
        <p:spPr>
          <a:xfrm>
            <a:off x="7851847" y="5548524"/>
            <a:ext cx="1998133" cy="7440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Industrial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BC71EDE-D5D5-BA48-BC5F-B24CB669B3F7}"/>
              </a:ext>
            </a:extLst>
          </p:cNvPr>
          <p:cNvSpPr/>
          <p:nvPr/>
        </p:nvSpPr>
        <p:spPr>
          <a:xfrm>
            <a:off x="1874637" y="5548525"/>
            <a:ext cx="2985571" cy="8963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Deep Geological Disposal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20BA535-A5E6-A7E0-3B11-2591BC9AB592}"/>
              </a:ext>
            </a:extLst>
          </p:cNvPr>
          <p:cNvCxnSpPr>
            <a:cxnSpLocks/>
            <a:stCxn id="5" idx="2"/>
            <a:endCxn id="8" idx="3"/>
          </p:cNvCxnSpPr>
          <p:nvPr/>
        </p:nvCxnSpPr>
        <p:spPr>
          <a:xfrm rot="5400000">
            <a:off x="4876733" y="1602104"/>
            <a:ext cx="703769" cy="1724258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D1F04631-AD64-E503-47CD-F1C5F1C8C6DB}"/>
              </a:ext>
            </a:extLst>
          </p:cNvPr>
          <p:cNvCxnSpPr>
            <a:cxnSpLocks/>
            <a:stCxn id="5" idx="2"/>
            <a:endCxn id="6" idx="1"/>
          </p:cNvCxnSpPr>
          <p:nvPr/>
        </p:nvCxnSpPr>
        <p:spPr>
          <a:xfrm rot="16200000" flipH="1">
            <a:off x="6622587" y="1580508"/>
            <a:ext cx="703769" cy="1767450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C4C2FEA0-D6A8-F066-92C9-260DD06D92BF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 rot="16200000" flipH="1">
            <a:off x="2187221" y="4368322"/>
            <a:ext cx="2360403" cy="1"/>
          </a:xfrm>
          <a:prstGeom prst="bentConnector3">
            <a:avLst>
              <a:gd name="adj1" fmla="val 50000"/>
            </a:avLst>
          </a:prstGeom>
          <a:ln w="571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031CBEAA-5B22-3A8A-3D8D-D71EDC77A3B0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rot="5400000">
            <a:off x="7673888" y="4365149"/>
            <a:ext cx="2360402" cy="6349"/>
          </a:xfrm>
          <a:prstGeom prst="bentConnector3">
            <a:avLst>
              <a:gd name="adj1" fmla="val 50000"/>
            </a:avLst>
          </a:prstGeom>
          <a:ln w="571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D113DA4-CA55-5D23-90C2-5EAE6B089FF8}"/>
              </a:ext>
            </a:extLst>
          </p:cNvPr>
          <p:cNvSpPr/>
          <p:nvPr/>
        </p:nvSpPr>
        <p:spPr>
          <a:xfrm>
            <a:off x="244657" y="3585922"/>
            <a:ext cx="1998133" cy="7440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Near Surface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2BED2B-0DCE-578F-3AD6-DC131C77BBA1}"/>
              </a:ext>
            </a:extLst>
          </p:cNvPr>
          <p:cNvSpPr/>
          <p:nvPr/>
        </p:nvSpPr>
        <p:spPr>
          <a:xfrm>
            <a:off x="948345" y="4502605"/>
            <a:ext cx="1998133" cy="8963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Intermediate Depth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777AD96-F4E8-74DF-2501-1AC3E61CA9AD}"/>
              </a:ext>
            </a:extLst>
          </p:cNvPr>
          <p:cNvSpPr/>
          <p:nvPr/>
        </p:nvSpPr>
        <p:spPr>
          <a:xfrm>
            <a:off x="9601148" y="3996318"/>
            <a:ext cx="1998133" cy="7440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Commercial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426EEA-68CD-80E9-4FAE-DEF5EF2BE253}"/>
              </a:ext>
            </a:extLst>
          </p:cNvPr>
          <p:cNvSpPr/>
          <p:nvPr/>
        </p:nvSpPr>
        <p:spPr>
          <a:xfrm>
            <a:off x="4951535" y="3429000"/>
            <a:ext cx="2315263" cy="195884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Containment &amp; Isolation Requirements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20F3D1A-DE1E-6B27-3A33-7680161B5176}"/>
              </a:ext>
            </a:extLst>
          </p:cNvPr>
          <p:cNvCxnSpPr>
            <a:stCxn id="8" idx="2"/>
          </p:cNvCxnSpPr>
          <p:nvPr/>
        </p:nvCxnSpPr>
        <p:spPr>
          <a:xfrm flipH="1">
            <a:off x="2870791" y="3188122"/>
            <a:ext cx="496631" cy="131448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C9792EF-F128-2DDB-C4BC-B4334F5B5D2C}"/>
              </a:ext>
            </a:extLst>
          </p:cNvPr>
          <p:cNvCxnSpPr>
            <a:cxnSpLocks/>
            <a:stCxn id="8" idx="2"/>
            <a:endCxn id="11" idx="3"/>
          </p:cNvCxnSpPr>
          <p:nvPr/>
        </p:nvCxnSpPr>
        <p:spPr>
          <a:xfrm flipH="1">
            <a:off x="2242790" y="3188122"/>
            <a:ext cx="1124632" cy="76980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6570EE6-43B0-9D81-5A54-E6F585C1982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8857263" y="3188122"/>
            <a:ext cx="743884" cy="83166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D559B45-FF31-5817-0AAA-50582707B363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15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7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D3192-0225-3F1A-1C5F-CC89146F2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E4C1EF9-B9EE-764E-69B7-7B39C318C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887" y="1152141"/>
            <a:ext cx="11777414" cy="520807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1E324C-DE2F-B19A-2C75-32E411517B89}"/>
              </a:ext>
            </a:extLst>
          </p:cNvPr>
          <p:cNvSpPr/>
          <p:nvPr/>
        </p:nvSpPr>
        <p:spPr>
          <a:xfrm>
            <a:off x="1" y="-215"/>
            <a:ext cx="5032988" cy="1916282"/>
          </a:xfrm>
          <a:prstGeom prst="rect">
            <a:avLst/>
          </a:prstGeom>
          <a:solidFill>
            <a:srgbClr val="2C394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>
                  <a:noFill/>
                </a:ln>
              </a:rPr>
              <a:t>How do you classify radioactive waste?</a:t>
            </a:r>
            <a:endParaRPr lang="en-AU" sz="3600" b="1" dirty="0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FFFFF-3CD8-B7E5-33D6-CA506838C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17"/>
          <a:stretch/>
        </p:blipFill>
        <p:spPr>
          <a:xfrm>
            <a:off x="5712030" y="-12150"/>
            <a:ext cx="5032987" cy="68566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B92E6E-CD03-C5C4-F292-0A2453DBDB7E}"/>
              </a:ext>
            </a:extLst>
          </p:cNvPr>
          <p:cNvSpPr txBox="1"/>
          <p:nvPr/>
        </p:nvSpPr>
        <p:spPr>
          <a:xfrm>
            <a:off x="124187" y="3584056"/>
            <a:ext cx="418123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Six classes of radioactive waste illustrate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relationship between classification,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activity content, half-life,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and disposal options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(Figure from RPS G-4)</a:t>
            </a:r>
            <a:endParaRPr lang="en-AU" sz="1400" dirty="0">
              <a:solidFill>
                <a:schemeClr val="tx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760705-8513-48F7-76F3-C4DCAF22FA44}"/>
              </a:ext>
            </a:extLst>
          </p:cNvPr>
          <p:cNvSpPr/>
          <p:nvPr/>
        </p:nvSpPr>
        <p:spPr>
          <a:xfrm>
            <a:off x="10426390" y="0"/>
            <a:ext cx="176561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324699-EB86-38F4-936A-9D66E69CDBFE}"/>
              </a:ext>
            </a:extLst>
          </p:cNvPr>
          <p:cNvSpPr/>
          <p:nvPr/>
        </p:nvSpPr>
        <p:spPr>
          <a:xfrm>
            <a:off x="10200802" y="8277"/>
            <a:ext cx="1950828" cy="54837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t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Guideline </a:t>
            </a:r>
          </a:p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Documents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77DF20-D396-21F6-7068-73408033E115}"/>
              </a:ext>
            </a:extLst>
          </p:cNvPr>
          <p:cNvSpPr/>
          <p:nvPr/>
        </p:nvSpPr>
        <p:spPr>
          <a:xfrm>
            <a:off x="10656526" y="925964"/>
            <a:ext cx="1039379" cy="465667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IAEA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34C815-1756-4992-93A1-3FF3CC9984A5}"/>
              </a:ext>
            </a:extLst>
          </p:cNvPr>
          <p:cNvSpPr/>
          <p:nvPr/>
        </p:nvSpPr>
        <p:spPr>
          <a:xfrm>
            <a:off x="10559797" y="1412300"/>
            <a:ext cx="1231900" cy="503767"/>
          </a:xfrm>
          <a:prstGeom prst="roundRect">
            <a:avLst/>
          </a:prstGeom>
          <a:gradFill flip="none" rotWithShape="1">
            <a:gsLst>
              <a:gs pos="0">
                <a:srgbClr val="CCCC00">
                  <a:shade val="30000"/>
                  <a:satMod val="115000"/>
                </a:srgbClr>
              </a:gs>
              <a:gs pos="50000">
                <a:srgbClr val="CCCC00">
                  <a:shade val="67500"/>
                  <a:satMod val="115000"/>
                </a:srgbClr>
              </a:gs>
              <a:gs pos="100000">
                <a:srgbClr val="CCCC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n>
                  <a:noFill/>
                </a:ln>
                <a:solidFill>
                  <a:schemeClr val="bg1"/>
                </a:solidFill>
              </a:rPr>
              <a:t>RS-G-1.7</a:t>
            </a:r>
            <a:endParaRPr lang="en-AU" sz="2400" b="1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0476056-1FCA-4D51-A957-A3B477978307}"/>
              </a:ext>
            </a:extLst>
          </p:cNvPr>
          <p:cNvSpPr/>
          <p:nvPr/>
        </p:nvSpPr>
        <p:spPr>
          <a:xfrm>
            <a:off x="10560874" y="1906084"/>
            <a:ext cx="1231900" cy="503767"/>
          </a:xfrm>
          <a:prstGeom prst="roundRect">
            <a:avLst/>
          </a:prstGeom>
          <a:gradFill flip="none" rotWithShape="1">
            <a:gsLst>
              <a:gs pos="0">
                <a:srgbClr val="CCCC00">
                  <a:shade val="30000"/>
                  <a:satMod val="115000"/>
                </a:srgbClr>
              </a:gs>
              <a:gs pos="50000">
                <a:srgbClr val="CCCC00">
                  <a:shade val="67500"/>
                  <a:satMod val="115000"/>
                </a:srgbClr>
              </a:gs>
              <a:gs pos="100000">
                <a:srgbClr val="CCCC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n>
                  <a:noFill/>
                </a:ln>
                <a:solidFill>
                  <a:schemeClr val="bg1"/>
                </a:solidFill>
              </a:rPr>
              <a:t>GSR-3</a:t>
            </a:r>
            <a:endParaRPr lang="en-AU" sz="2400" b="1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FE764D7-8527-4ED0-98EF-75B76DEADEF6}"/>
              </a:ext>
            </a:extLst>
          </p:cNvPr>
          <p:cNvSpPr/>
          <p:nvPr/>
        </p:nvSpPr>
        <p:spPr>
          <a:xfrm>
            <a:off x="10559797" y="2421891"/>
            <a:ext cx="1219200" cy="508000"/>
          </a:xfrm>
          <a:prstGeom prst="roundRect">
            <a:avLst/>
          </a:prstGeom>
          <a:gradFill flip="none" rotWithShape="1">
            <a:gsLst>
              <a:gs pos="0">
                <a:srgbClr val="CCCC00">
                  <a:shade val="30000"/>
                  <a:satMod val="115000"/>
                </a:srgbClr>
              </a:gs>
              <a:gs pos="50000">
                <a:srgbClr val="CCCC00">
                  <a:shade val="67500"/>
                  <a:satMod val="115000"/>
                </a:srgbClr>
              </a:gs>
              <a:gs pos="100000">
                <a:srgbClr val="CCCC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n>
                  <a:noFill/>
                </a:ln>
                <a:solidFill>
                  <a:schemeClr val="bg1"/>
                </a:solidFill>
              </a:rPr>
              <a:t>GSG-1</a:t>
            </a:r>
            <a:endParaRPr lang="en-AU" sz="2400" b="1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1175593-3418-A767-4B9A-C729830F25A4}"/>
              </a:ext>
            </a:extLst>
          </p:cNvPr>
          <p:cNvSpPr/>
          <p:nvPr/>
        </p:nvSpPr>
        <p:spPr>
          <a:xfrm>
            <a:off x="10482009" y="3111456"/>
            <a:ext cx="1387475" cy="465667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ARPANSA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4B4E282-D704-4CAF-9D60-0D2DC11D0554}"/>
              </a:ext>
            </a:extLst>
          </p:cNvPr>
          <p:cNvSpPr/>
          <p:nvPr/>
        </p:nvSpPr>
        <p:spPr>
          <a:xfrm>
            <a:off x="10578847" y="3584056"/>
            <a:ext cx="1181100" cy="469900"/>
          </a:xfrm>
          <a:prstGeom prst="roundRect">
            <a:avLst/>
          </a:prstGeom>
          <a:gradFill flip="none" rotWithShape="1">
            <a:gsLst>
              <a:gs pos="0">
                <a:srgbClr val="CCCC00">
                  <a:shade val="30000"/>
                  <a:satMod val="115000"/>
                </a:srgbClr>
              </a:gs>
              <a:gs pos="50000">
                <a:srgbClr val="CCCC00">
                  <a:shade val="67500"/>
                  <a:satMod val="115000"/>
                </a:srgbClr>
              </a:gs>
              <a:gs pos="100000">
                <a:srgbClr val="CCCC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bg1"/>
                </a:solidFill>
              </a:rPr>
              <a:t>RPS G-4</a:t>
            </a:r>
            <a:endParaRPr lang="en-AU" sz="2400" b="1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6EECF4-9D7B-426E-932C-A971266FE9F5}"/>
              </a:ext>
            </a:extLst>
          </p:cNvPr>
          <p:cNvSpPr/>
          <p:nvPr/>
        </p:nvSpPr>
        <p:spPr>
          <a:xfrm>
            <a:off x="10586784" y="4262253"/>
            <a:ext cx="1165225" cy="465667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DEMIRS</a:t>
            </a:r>
            <a:endParaRPr lang="en-AU" sz="2400" b="1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905CFB-0B76-47F6-B75D-D857C06E96CB}"/>
              </a:ext>
            </a:extLst>
          </p:cNvPr>
          <p:cNvSpPr/>
          <p:nvPr/>
        </p:nvSpPr>
        <p:spPr>
          <a:xfrm>
            <a:off x="10426390" y="4739086"/>
            <a:ext cx="1470025" cy="465667"/>
          </a:xfrm>
          <a:prstGeom prst="roundRect">
            <a:avLst/>
          </a:prstGeom>
          <a:gradFill flip="none" rotWithShape="1">
            <a:gsLst>
              <a:gs pos="0">
                <a:srgbClr val="CCCC00">
                  <a:shade val="30000"/>
                  <a:satMod val="115000"/>
                </a:srgbClr>
              </a:gs>
              <a:gs pos="50000">
                <a:srgbClr val="CCCC00">
                  <a:shade val="67500"/>
                  <a:satMod val="115000"/>
                </a:srgbClr>
              </a:gs>
              <a:gs pos="100000">
                <a:srgbClr val="CCCC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bg1"/>
                </a:solidFill>
              </a:rPr>
              <a:t>NORM-4.2</a:t>
            </a:r>
            <a:endParaRPr lang="en-AU" sz="2400" b="1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6874159-740C-8CAC-9F41-721FB88D5B51}"/>
              </a:ext>
            </a:extLst>
          </p:cNvPr>
          <p:cNvSpPr/>
          <p:nvPr/>
        </p:nvSpPr>
        <p:spPr>
          <a:xfrm rot="16200000">
            <a:off x="1646569" y="2217879"/>
            <a:ext cx="6856657" cy="239659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/>
              <a:t>Increased Activity Content</a:t>
            </a:r>
            <a:r>
              <a:rPr lang="en-AU" sz="2400" b="1" baseline="0" dirty="0"/>
              <a:t> &amp; T1/2 / Increased Requirement for Containment &amp; Isolation</a:t>
            </a:r>
            <a:endParaRPr lang="en-AU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6BD8B0-F379-FB87-864D-A79B77C5C031}"/>
              </a:ext>
            </a:extLst>
          </p:cNvPr>
          <p:cNvSpPr txBox="1"/>
          <p:nvPr/>
        </p:nvSpPr>
        <p:spPr>
          <a:xfrm>
            <a:off x="10094278" y="5786741"/>
            <a:ext cx="1978994" cy="7271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EXEMPTION LEVEL</a:t>
            </a:r>
            <a:endParaRPr lang="en-AU" sz="2000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C0FB7-259F-CC5C-6634-F3C196B544D0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16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89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26430-2F15-2DFD-BE2F-F80FE6129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ACE9FFF0-1280-9E33-49B1-43D5B6A67B9B}"/>
              </a:ext>
            </a:extLst>
          </p:cNvPr>
          <p:cNvSpPr/>
          <p:nvPr/>
        </p:nvSpPr>
        <p:spPr>
          <a:xfrm>
            <a:off x="0" y="0"/>
            <a:ext cx="12192000" cy="1017142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noFill/>
                </a:ln>
              </a:rPr>
              <a:t>How do you conduct a Radiation Impact Assessment</a:t>
            </a:r>
            <a:r>
              <a:rPr lang="en-US" sz="3600" b="1" dirty="0"/>
              <a:t>?</a:t>
            </a:r>
            <a:endParaRPr lang="en-AU" sz="3600" b="1" dirty="0">
              <a:ln>
                <a:noFill/>
              </a:ln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7C99F-DA37-E2C8-0D18-2CA84A01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49" y="869937"/>
            <a:ext cx="8294492" cy="5908038"/>
          </a:xfrm>
          <a:prstGeom prst="rect">
            <a:avLst/>
          </a:prstGeom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71880FE4-C726-E202-FDB4-C79BABFD1FA8}"/>
              </a:ext>
            </a:extLst>
          </p:cNvPr>
          <p:cNvSpPr/>
          <p:nvPr/>
        </p:nvSpPr>
        <p:spPr>
          <a:xfrm rot="346877">
            <a:off x="430491" y="3799178"/>
            <a:ext cx="3695824" cy="279977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11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EAC107-04FF-4728-6DE0-C94239AC7FFE}"/>
              </a:ext>
            </a:extLst>
          </p:cNvPr>
          <p:cNvSpPr/>
          <p:nvPr/>
        </p:nvSpPr>
        <p:spPr>
          <a:xfrm>
            <a:off x="1397466" y="4574215"/>
            <a:ext cx="1761873" cy="1066585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noFill/>
                </a:ln>
              </a:rPr>
              <a:t>You need Approval!</a:t>
            </a:r>
            <a:endParaRPr lang="en-AU" sz="2800" b="1" dirty="0">
              <a:ln>
                <a:noFill/>
              </a:ln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310013-DD62-8B97-F2F9-C8AC472A5D7F}"/>
              </a:ext>
            </a:extLst>
          </p:cNvPr>
          <p:cNvSpPr/>
          <p:nvPr/>
        </p:nvSpPr>
        <p:spPr>
          <a:xfrm>
            <a:off x="997306" y="1926749"/>
            <a:ext cx="2717800" cy="1498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is </a:t>
            </a:r>
            <a:r>
              <a:rPr lang="en-US" sz="2000" b="1" i="1">
                <a:ln>
                  <a:noFill/>
                </a:ln>
                <a:solidFill>
                  <a:schemeClr val="tx1"/>
                </a:solidFill>
              </a:rPr>
              <a:t>one</a:t>
            </a:r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 way</a:t>
            </a:r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 the Feds can delay your project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11C176-4F80-C0C1-63DE-43FFB5B8EAC8}"/>
              </a:ext>
            </a:extLst>
          </p:cNvPr>
          <p:cNvSpPr/>
          <p:nvPr/>
        </p:nvSpPr>
        <p:spPr>
          <a:xfrm>
            <a:off x="3053938" y="923073"/>
            <a:ext cx="1524000" cy="738999"/>
          </a:xfrm>
          <a:prstGeom prst="round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baseline="0" dirty="0">
                <a:solidFill>
                  <a:schemeClr val="tx1"/>
                </a:solidFill>
              </a:rPr>
              <a:t>&gt;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1 Bq/g</a:t>
            </a:r>
          </a:p>
          <a:p>
            <a:pPr algn="ctr"/>
            <a:r>
              <a:rPr lang="en-US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1x 10</a:t>
            </a:r>
            <a:r>
              <a:rPr lang="en-US" sz="1600" b="1" baseline="30000" dirty="0">
                <a:ln>
                  <a:noFill/>
                </a:ln>
                <a:solidFill>
                  <a:schemeClr val="tx1"/>
                </a:solidFill>
              </a:rPr>
              <a:t>6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Bq</a:t>
            </a:r>
            <a:endParaRPr lang="en-AU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D83A4-85B4-BB27-8CCA-343F3812CAB2}"/>
              </a:ext>
            </a:extLst>
          </p:cNvPr>
          <p:cNvSpPr txBox="1"/>
          <p:nvPr/>
        </p:nvSpPr>
        <p:spPr>
          <a:xfrm>
            <a:off x="0" y="862577"/>
            <a:ext cx="4880472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E49C9F-4F04-C2AA-E995-02B5582746D1}"/>
              </a:ext>
            </a:extLst>
          </p:cNvPr>
          <p:cNvSpPr txBox="1"/>
          <p:nvPr/>
        </p:nvSpPr>
        <p:spPr>
          <a:xfrm>
            <a:off x="71916" y="1222709"/>
            <a:ext cx="4880472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ADAAAD-4AEC-8349-55B9-CDDF8C0C7604}"/>
              </a:ext>
            </a:extLst>
          </p:cNvPr>
          <p:cNvSpPr txBox="1"/>
          <p:nvPr/>
        </p:nvSpPr>
        <p:spPr>
          <a:xfrm>
            <a:off x="8006326" y="872531"/>
            <a:ext cx="4185676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44FC7B-06FB-8FA6-E48F-E0216DBAB12B}"/>
              </a:ext>
            </a:extLst>
          </p:cNvPr>
          <p:cNvSpPr txBox="1"/>
          <p:nvPr/>
        </p:nvSpPr>
        <p:spPr>
          <a:xfrm>
            <a:off x="8006326" y="1124752"/>
            <a:ext cx="4185676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1BBB1-ECF0-A9DC-95AD-23B0E64A945B}"/>
              </a:ext>
            </a:extLst>
          </p:cNvPr>
          <p:cNvSpPr/>
          <p:nvPr/>
        </p:nvSpPr>
        <p:spPr>
          <a:xfrm>
            <a:off x="-2" y="862577"/>
            <a:ext cx="12192000" cy="6078049"/>
          </a:xfrm>
          <a:prstGeom prst="rect">
            <a:avLst/>
          </a:prstGeom>
          <a:solidFill>
            <a:srgbClr val="7F7F7F">
              <a:alpha val="60000"/>
            </a:srgb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64D14E-4FF1-C63D-6288-B812E89823D0}"/>
              </a:ext>
            </a:extLst>
          </p:cNvPr>
          <p:cNvSpPr/>
          <p:nvPr/>
        </p:nvSpPr>
        <p:spPr>
          <a:xfrm>
            <a:off x="6750121" y="1887079"/>
            <a:ext cx="1325368" cy="85612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Characterise Radiological Properties</a:t>
            </a:r>
          </a:p>
        </p:txBody>
      </p:sp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29314717-E26C-9422-99E1-5497343740FB}"/>
              </a:ext>
            </a:extLst>
          </p:cNvPr>
          <p:cNvSpPr/>
          <p:nvPr/>
        </p:nvSpPr>
        <p:spPr>
          <a:xfrm rot="10800000">
            <a:off x="6216854" y="2272884"/>
            <a:ext cx="435340" cy="479501"/>
          </a:xfrm>
          <a:prstGeom prst="bentUpArrow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519B6B2-0588-7715-E7A5-F382CAB4C664}"/>
              </a:ext>
            </a:extLst>
          </p:cNvPr>
          <p:cNvSpPr/>
          <p:nvPr/>
        </p:nvSpPr>
        <p:spPr>
          <a:xfrm>
            <a:off x="5508910" y="2832410"/>
            <a:ext cx="1325368" cy="59293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Waste Classification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68F365-0C2D-6511-7A84-83B7AFC62187}"/>
              </a:ext>
            </a:extLst>
          </p:cNvPr>
          <p:cNvSpPr/>
          <p:nvPr/>
        </p:nvSpPr>
        <p:spPr>
          <a:xfrm>
            <a:off x="7961019" y="2847766"/>
            <a:ext cx="1325368" cy="592939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Radiological Modelling</a:t>
            </a:r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76BACFBF-88C8-E6E8-2CEA-D0E7E163D5DA}"/>
              </a:ext>
            </a:extLst>
          </p:cNvPr>
          <p:cNvSpPr/>
          <p:nvPr/>
        </p:nvSpPr>
        <p:spPr>
          <a:xfrm rot="10800000" flipH="1">
            <a:off x="8122948" y="2288240"/>
            <a:ext cx="435340" cy="479501"/>
          </a:xfrm>
          <a:prstGeom prst="bentUpArrow">
            <a:avLst/>
          </a:prstGeom>
          <a:solidFill>
            <a:srgbClr val="00B0F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E87893-F980-51E4-F766-2438D5CD81E7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17</a:t>
            </a:r>
            <a:endParaRPr lang="en-A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15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4590B-5783-BE87-B2F0-0B3716902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6AB8A8-459B-B6B2-7A8C-9278D8D83F17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2800" b="1" dirty="0">
              <a:ln>
                <a:noFill/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3F9AC1-FC5F-B8F5-A27A-CA783F44D7D6}"/>
              </a:ext>
            </a:extLst>
          </p:cNvPr>
          <p:cNvSpPr txBox="1"/>
          <p:nvPr/>
        </p:nvSpPr>
        <p:spPr>
          <a:xfrm>
            <a:off x="3350472" y="0"/>
            <a:ext cx="8841527" cy="519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A5EA46-64AE-3777-EC7B-B2BE85C45ADF}"/>
              </a:ext>
            </a:extLst>
          </p:cNvPr>
          <p:cNvSpPr txBox="1"/>
          <p:nvPr/>
        </p:nvSpPr>
        <p:spPr>
          <a:xfrm>
            <a:off x="3501190" y="473200"/>
            <a:ext cx="8690810" cy="763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1780A0-FD0B-079B-F741-2C210E8D92B4}"/>
              </a:ext>
            </a:extLst>
          </p:cNvPr>
          <p:cNvSpPr/>
          <p:nvPr/>
        </p:nvSpPr>
        <p:spPr>
          <a:xfrm>
            <a:off x="-1" y="0"/>
            <a:ext cx="12191999" cy="1116281"/>
          </a:xfrm>
          <a:prstGeom prst="rect">
            <a:avLst/>
          </a:prstGeom>
          <a:solidFill>
            <a:srgbClr val="2C394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noFill/>
                </a:ln>
              </a:rPr>
              <a:t>Why do you use radiological models?</a:t>
            </a:r>
            <a:endParaRPr lang="en-AU" sz="3600" b="1" dirty="0">
              <a:ln>
                <a:noFill/>
              </a:ln>
            </a:endParaRP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D742870A-7195-9F66-8D80-F89EF4788582}"/>
              </a:ext>
            </a:extLst>
          </p:cNvPr>
          <p:cNvCxnSpPr>
            <a:cxnSpLocks/>
            <a:stCxn id="67" idx="2"/>
            <a:endCxn id="70" idx="1"/>
          </p:cNvCxnSpPr>
          <p:nvPr/>
        </p:nvCxnSpPr>
        <p:spPr>
          <a:xfrm rot="16200000" flipH="1">
            <a:off x="5990771" y="2126433"/>
            <a:ext cx="870303" cy="1097218"/>
          </a:xfrm>
          <a:prstGeom prst="bentConnector2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9CD7D6B7-2839-B493-1D36-2378C55FCCFF}"/>
              </a:ext>
            </a:extLst>
          </p:cNvPr>
          <p:cNvCxnSpPr>
            <a:cxnSpLocks/>
            <a:stCxn id="67" idx="2"/>
            <a:endCxn id="69" idx="3"/>
          </p:cNvCxnSpPr>
          <p:nvPr/>
        </p:nvCxnSpPr>
        <p:spPr>
          <a:xfrm rot="5400000">
            <a:off x="4874587" y="2107467"/>
            <a:ext cx="870303" cy="1135150"/>
          </a:xfrm>
          <a:prstGeom prst="bentConnector2">
            <a:avLst/>
          </a:prstGeom>
          <a:ln w="571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819D0865-5FAE-36CF-E248-B194922FE011}"/>
              </a:ext>
            </a:extLst>
          </p:cNvPr>
          <p:cNvCxnSpPr>
            <a:cxnSpLocks/>
            <a:stCxn id="70" idx="2"/>
            <a:endCxn id="85" idx="0"/>
          </p:cNvCxnSpPr>
          <p:nvPr/>
        </p:nvCxnSpPr>
        <p:spPr>
          <a:xfrm rot="5400000">
            <a:off x="7052746" y="2400482"/>
            <a:ext cx="941564" cy="3292430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BA04930A-CE96-5ADF-D62B-36B15F057763}"/>
              </a:ext>
            </a:extLst>
          </p:cNvPr>
          <p:cNvCxnSpPr>
            <a:cxnSpLocks/>
            <a:stCxn id="69" idx="2"/>
            <a:endCxn id="85" idx="0"/>
          </p:cNvCxnSpPr>
          <p:nvPr/>
        </p:nvCxnSpPr>
        <p:spPr>
          <a:xfrm rot="16200000" flipH="1">
            <a:off x="3921351" y="2561517"/>
            <a:ext cx="941564" cy="2970360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4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8CE0326E-4575-968F-F4F7-21D3C6B868CC}"/>
              </a:ext>
            </a:extLst>
          </p:cNvPr>
          <p:cNvSpPr/>
          <p:nvPr/>
        </p:nvSpPr>
        <p:spPr>
          <a:xfrm>
            <a:off x="4223634" y="1308449"/>
            <a:ext cx="3307358" cy="9314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Predicts behaviour of radionuclides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8F86CB7-4D9A-A507-A783-1B0DB4EBFA2F}"/>
              </a:ext>
            </a:extLst>
          </p:cNvPr>
          <p:cNvSpPr/>
          <p:nvPr/>
        </p:nvSpPr>
        <p:spPr>
          <a:xfrm>
            <a:off x="1071743" y="2644473"/>
            <a:ext cx="3670420" cy="9314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Evaluates exposure routes &amp; long-term effects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37D6F89-5482-AD41-9884-B17DA3752C8D}"/>
              </a:ext>
            </a:extLst>
          </p:cNvPr>
          <p:cNvSpPr/>
          <p:nvPr/>
        </p:nvSpPr>
        <p:spPr>
          <a:xfrm>
            <a:off x="6974531" y="2644473"/>
            <a:ext cx="4390423" cy="9314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Determines if disposal concepts meet radiological standards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BF0BB86F-F910-0366-70E7-59333B9925E8}"/>
              </a:ext>
            </a:extLst>
          </p:cNvPr>
          <p:cNvSpPr/>
          <p:nvPr/>
        </p:nvSpPr>
        <p:spPr>
          <a:xfrm>
            <a:off x="1913119" y="4517479"/>
            <a:ext cx="7928387" cy="21199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</a:rPr>
              <a:t>To demonstrates radiation exposure is of no regulatory concern in relation to maintenance of biological diversity,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conservation of species, 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health of natural ecosystems, 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and to the health of humans</a:t>
            </a:r>
            <a:endParaRPr lang="en-AU" sz="2400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520413-7B69-639A-AE46-9B790283AA75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18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2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AB153-B8D2-FBE9-492D-93759AD2C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74FD7F-2174-B6F4-3BA1-A2F8F178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3" y="992459"/>
            <a:ext cx="12073247" cy="5831218"/>
          </a:xfrm>
        </p:spPr>
        <p:txBody>
          <a:bodyPr anchor="t">
            <a:noAutofit/>
          </a:bodyPr>
          <a:lstStyle/>
          <a:p>
            <a:pPr algn="ctr"/>
            <a:b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RESRAD </a:t>
            </a:r>
            <a:r>
              <a:rPr lang="en-AU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AU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RESidual</a:t>
            </a:r>
            <a:r>
              <a:rPr lang="en-AU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AU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RADioactivity</a:t>
            </a:r>
            <a:r>
              <a:rPr lang="en-AU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b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Human Health</a:t>
            </a:r>
            <a:br>
              <a:rPr lang="en-AU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en-AU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en-AU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en-AU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ERICA </a:t>
            </a:r>
            <a:r>
              <a:rPr lang="en-A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Environmental Risk from Ionising Contaminants Assessment and Management</a:t>
            </a:r>
            <a:r>
              <a:rPr lang="en-A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Non-Human Biota (NHB)</a:t>
            </a:r>
            <a:br>
              <a:rPr lang="en-AU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488806-7C3C-4C92-EEDF-E7B6B762AB0B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600" b="1" dirty="0">
              <a:ln>
                <a:noFill/>
              </a:ln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3741D8-602F-0078-9FDD-859B62049E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753" y="0"/>
            <a:ext cx="11876731" cy="9924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Which models do you use?</a:t>
            </a:r>
            <a:endParaRPr lang="en-AU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7FB58-A414-83B2-5C19-DB2C062D4E68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19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12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BBB43-5DFB-D7B4-DDFF-B0AB9993C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077D20-D7DA-6BBF-443A-BEF982341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3" y="1293248"/>
            <a:ext cx="12073247" cy="5227867"/>
          </a:xfrm>
        </p:spPr>
        <p:txBody>
          <a:bodyPr anchor="t">
            <a:noAutofit/>
          </a:bodyPr>
          <a:lstStyle/>
          <a:p>
            <a:pPr algn="ctr"/>
            <a: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RESRAD - Human Health</a:t>
            </a:r>
            <a:b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AU" sz="2400" b="1" dirty="0"/>
              <a:t>Developed by Argonne National Laboratory</a:t>
            </a:r>
            <a:br>
              <a:rPr lang="en-AU" sz="2400" b="1" dirty="0">
                <a:solidFill>
                  <a:schemeClr val="tx1"/>
                </a:solidFill>
              </a:rPr>
            </a:br>
            <a:br>
              <a:rPr lang="en-AU" sz="2400" b="1" dirty="0">
                <a:solidFill>
                  <a:schemeClr val="tx1"/>
                </a:solidFill>
              </a:rPr>
            </a:br>
            <a:r>
              <a:rPr lang="en-AU" sz="2400" b="1" dirty="0">
                <a:solidFill>
                  <a:schemeClr val="tx1"/>
                </a:solidFill>
              </a:rPr>
              <a:t>Flexibility to specific exposure scenarios</a:t>
            </a:r>
            <a:br>
              <a:rPr lang="en-AU" sz="2400" b="1" dirty="0">
                <a:solidFill>
                  <a:schemeClr val="tx1"/>
                </a:solidFill>
              </a:rPr>
            </a:br>
            <a:r>
              <a:rPr lang="en-AU" sz="2400" b="1" dirty="0">
                <a:solidFill>
                  <a:schemeClr val="tx1"/>
                </a:solidFill>
              </a:rPr>
              <a:t>Calculates radiation exposure &amp; excess cancer risk</a:t>
            </a:r>
            <a:br>
              <a:rPr lang="en-AU" sz="2400" b="1" dirty="0">
                <a:solidFill>
                  <a:schemeClr val="tx1"/>
                </a:solidFill>
              </a:rPr>
            </a:br>
            <a:r>
              <a:rPr lang="en-AU" sz="2400" b="1" dirty="0">
                <a:solidFill>
                  <a:schemeClr val="tx1"/>
                </a:solidFill>
              </a:rPr>
              <a:t>Internationally accepted </a:t>
            </a:r>
            <a:r>
              <a:rPr lang="en-AU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IAEA 2004, Cheng &amp; Yu, 1993</a:t>
            </a:r>
            <a:br>
              <a:rPr lang="en-AU" sz="2400" b="1" dirty="0">
                <a:solidFill>
                  <a:schemeClr val="tx1"/>
                </a:solidFill>
              </a:rPr>
            </a:br>
            <a:br>
              <a:rPr lang="en-AU" sz="2400" b="1" dirty="0">
                <a:solidFill>
                  <a:schemeClr val="tx1"/>
                </a:solidFill>
              </a:rPr>
            </a:b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8B5EEA-DC8A-AE09-B149-9472373A439F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600" b="1" dirty="0">
              <a:ln>
                <a:noFill/>
              </a:ln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F0966D-C245-1A21-D80E-CAE4D12132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753" y="0"/>
            <a:ext cx="11876731" cy="9924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Why use these models?</a:t>
            </a:r>
            <a:endParaRPr lang="en-AU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4B420-C7B3-7996-E3AB-4FB17BC6AB51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20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44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9428B-065E-BDC9-218F-8A9961D16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F901D4-934F-8591-93F0-CA05126B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3" y="1293248"/>
            <a:ext cx="12073247" cy="5227867"/>
          </a:xfrm>
        </p:spPr>
        <p:txBody>
          <a:bodyPr anchor="t">
            <a:noAutofit/>
          </a:bodyPr>
          <a:lstStyle/>
          <a:p>
            <a:pPr algn="ctr"/>
            <a:r>
              <a:rPr lang="en-AU" sz="320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RESRAD - Human Health</a:t>
            </a:r>
            <a:br>
              <a:rPr lang="en-AU" sz="320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AU" sz="2400" b="1" dirty="0">
                <a:solidFill>
                  <a:schemeClr val="bg1">
                    <a:lumMod val="75000"/>
                  </a:schemeClr>
                </a:solidFill>
              </a:rPr>
              <a:t>Developed by Argonne National Laboratory</a:t>
            </a:r>
            <a:br>
              <a:rPr lang="en-AU" sz="2400" b="1" dirty="0">
                <a:solidFill>
                  <a:schemeClr val="tx1"/>
                </a:solidFill>
              </a:rPr>
            </a:br>
            <a:br>
              <a:rPr lang="en-AU" sz="2400" b="1" dirty="0">
                <a:solidFill>
                  <a:schemeClr val="tx1"/>
                </a:solidFill>
              </a:rPr>
            </a:br>
            <a:r>
              <a:rPr lang="en-AU" sz="2400" b="1" dirty="0">
                <a:solidFill>
                  <a:schemeClr val="bg1">
                    <a:lumMod val="75000"/>
                  </a:schemeClr>
                </a:solidFill>
              </a:rPr>
              <a:t>Flexibility to specific exposure scenarios</a:t>
            </a:r>
            <a:br>
              <a:rPr lang="en-AU" sz="2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AU" sz="2400" b="1" dirty="0">
                <a:solidFill>
                  <a:schemeClr val="bg1">
                    <a:lumMod val="75000"/>
                  </a:schemeClr>
                </a:solidFill>
              </a:rPr>
              <a:t>Calculates radiation exposure &amp; excess cancer risk</a:t>
            </a:r>
            <a:br>
              <a:rPr lang="en-AU" sz="24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AU" sz="2400" b="1" dirty="0">
                <a:solidFill>
                  <a:schemeClr val="bg1">
                    <a:lumMod val="75000"/>
                  </a:schemeClr>
                </a:solidFill>
              </a:rPr>
              <a:t>Internationally accepted </a:t>
            </a:r>
            <a:r>
              <a:rPr lang="en-AU" sz="2400" b="1" dirty="0">
                <a:solidFill>
                  <a:schemeClr val="bg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IAEA 2004, Cheng &amp; Yu, 1993</a:t>
            </a:r>
            <a:br>
              <a:rPr lang="en-AU" sz="2400" b="1" dirty="0">
                <a:solidFill>
                  <a:schemeClr val="tx1"/>
                </a:solidFill>
              </a:rPr>
            </a:br>
            <a:br>
              <a:rPr lang="en-AU" sz="2400" b="1" dirty="0">
                <a:solidFill>
                  <a:schemeClr val="tx1"/>
                </a:solidFill>
              </a:rPr>
            </a:br>
            <a: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ERICA - Non-Human Biota (NHB)</a:t>
            </a:r>
            <a:b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400" b="1" dirty="0"/>
              <a:t>Developed under European Commission</a:t>
            </a:r>
            <a:br>
              <a:rPr lang="en-AU" sz="2400" b="1" dirty="0">
                <a:solidFill>
                  <a:schemeClr val="tx1"/>
                </a:solidFill>
              </a:rPr>
            </a:br>
            <a:br>
              <a:rPr lang="en-AU" sz="2400" b="1" dirty="0">
                <a:solidFill>
                  <a:schemeClr val="tx1"/>
                </a:solidFill>
              </a:rPr>
            </a:br>
            <a:r>
              <a:rPr lang="en-AU" sz="2400" b="1" dirty="0">
                <a:solidFill>
                  <a:schemeClr val="tx1"/>
                </a:solidFill>
              </a:rPr>
              <a:t>Flexibility to add user-specific species, concentration ratios (CRs), and occupancies</a:t>
            </a:r>
            <a:br>
              <a:rPr lang="en-AU" sz="2400" b="1" dirty="0">
                <a:solidFill>
                  <a:schemeClr val="tx1"/>
                </a:solidFill>
              </a:rPr>
            </a:br>
            <a:r>
              <a:rPr lang="en-AU" sz="2400" b="1" dirty="0">
                <a:solidFill>
                  <a:schemeClr val="tx1"/>
                </a:solidFill>
              </a:rPr>
              <a:t>Calculates radiological risk to Terrestrial, Freshwater, and Marine biota</a:t>
            </a:r>
            <a:br>
              <a:rPr lang="en-AU" sz="2400" b="1" dirty="0">
                <a:solidFill>
                  <a:schemeClr val="tx1"/>
                </a:solidFill>
              </a:rPr>
            </a:br>
            <a:r>
              <a:rPr lang="en-AU" sz="2400" b="1" dirty="0">
                <a:solidFill>
                  <a:schemeClr val="tx1"/>
                </a:solidFill>
              </a:rPr>
              <a:t>Internationally accepted</a:t>
            </a: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080C06-9FA9-ADEB-DAAA-DFBA4A86EFF6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600" b="1" dirty="0">
              <a:ln>
                <a:noFill/>
              </a:ln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F98F33-142F-D1B3-5589-FB14B2AF7B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753" y="0"/>
            <a:ext cx="11876731" cy="9924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Why use these models?</a:t>
            </a:r>
            <a:endParaRPr lang="en-AU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581ACF-7AC1-C82F-9C31-43A5CC5461F1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20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72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2354C2-8F48-B0B4-811F-4856B1D94357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6DF42-EBE9-BF13-9513-EA80B78D35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9" t="2434" r="4215" b="2688"/>
          <a:stretch/>
        </p:blipFill>
        <p:spPr bwMode="auto">
          <a:xfrm>
            <a:off x="1003266" y="1036914"/>
            <a:ext cx="10185468" cy="574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10317-91C5-A6A9-3C60-B76770B52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0474" y="107203"/>
            <a:ext cx="11839073" cy="66833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What are the radiological pathways considered in RESRAD?</a:t>
            </a:r>
            <a:endParaRPr lang="en-AU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E01EC-FED6-ED4F-2DC5-FA32495716D1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21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56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D7554-51CD-1B23-EDFD-FD06715FF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335072-7ED1-7406-A349-E3C1A0EF2816}"/>
              </a:ext>
            </a:extLst>
          </p:cNvPr>
          <p:cNvSpPr/>
          <p:nvPr/>
        </p:nvSpPr>
        <p:spPr>
          <a:xfrm>
            <a:off x="1" y="0"/>
            <a:ext cx="12192000" cy="105877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36AE40-7342-2037-9DE3-C167418F7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470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8C8846F-23D6-4DE1-88EB-1A295201E9ED}"/>
              </a:ext>
            </a:extLst>
          </p:cNvPr>
          <p:cNvSpPr/>
          <p:nvPr/>
        </p:nvSpPr>
        <p:spPr>
          <a:xfrm>
            <a:off x="260837" y="1287379"/>
            <a:ext cx="1604058" cy="1239253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Source releases radiation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A1FE96-0650-E582-B689-979345F8E9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5400" y="5855898"/>
            <a:ext cx="9601200" cy="905849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What are the radiological pathways considered in RESRAD?</a:t>
            </a:r>
            <a:endParaRPr lang="en-AU" b="1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B9DA8-7507-72E5-91FC-08F52B40CA84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22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1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DE569-424F-2BC5-33C7-D1C2413ED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71E216-410F-4472-B23E-349A4BE49F43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D1693C-0CE4-7093-E3C4-C422CF24A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did the regulators get interested in Non-Human Biota (NHB)?</a:t>
            </a:r>
            <a:endParaRPr lang="en-AU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F298B9FA-B762-0C2C-8099-17FB17573DF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1135335"/>
            <a:ext cx="12192000" cy="504889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Historic risk assessments have been based on human health only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3EE986F-D332-DDD0-6A9D-EB78563D6753}"/>
              </a:ext>
            </a:extLst>
          </p:cNvPr>
          <p:cNvSpPr/>
          <p:nvPr/>
        </p:nvSpPr>
        <p:spPr>
          <a:xfrm>
            <a:off x="1828800" y="1722664"/>
            <a:ext cx="8534400" cy="13144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If humans are protected, so is the environment</a:t>
            </a:r>
            <a:endParaRPr lang="en-AU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89452F-CC3A-8097-7633-B87A6065146A}"/>
              </a:ext>
            </a:extLst>
          </p:cNvPr>
          <p:cNvSpPr/>
          <p:nvPr/>
        </p:nvSpPr>
        <p:spPr>
          <a:xfrm>
            <a:off x="1" y="6286500"/>
            <a:ext cx="12191999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2E35FF-02FB-23C9-E553-90B3ADFA0656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en-A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54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F8963-095A-359D-D989-448DE91DA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BC675C-9999-37AC-AE21-A7772A7C8618}"/>
              </a:ext>
            </a:extLst>
          </p:cNvPr>
          <p:cNvSpPr/>
          <p:nvPr/>
        </p:nvSpPr>
        <p:spPr>
          <a:xfrm>
            <a:off x="1" y="0"/>
            <a:ext cx="12192000" cy="105877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323C54-088A-BD3D-56A6-F9706E409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34064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6B34C5-E682-5BB2-2BEB-97206E732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5400" y="5855898"/>
            <a:ext cx="9601200" cy="905849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What are the radiological pathways considered in RESRAD?</a:t>
            </a:r>
            <a:endParaRPr lang="en-AU" b="1" dirty="0">
              <a:solidFill>
                <a:schemeClr val="tx2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614FC6-CFE7-E07B-A32D-0FFE16364B94}"/>
              </a:ext>
            </a:extLst>
          </p:cNvPr>
          <p:cNvSpPr/>
          <p:nvPr/>
        </p:nvSpPr>
        <p:spPr>
          <a:xfrm>
            <a:off x="9705627" y="96253"/>
            <a:ext cx="2381946" cy="1368425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Primary exposure to human receptor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B4520-3EC3-EE59-F29B-B25095ED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62" t="7034" r="9958" b="6801"/>
          <a:stretch/>
        </p:blipFill>
        <p:spPr>
          <a:xfrm>
            <a:off x="120316" y="72190"/>
            <a:ext cx="1407695" cy="1179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6E0F5F-D730-DE18-D7BD-3DFD583A3C54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23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98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F188C-49F1-2A69-4432-B6F9C7BD6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08A3E1-86DE-ACDE-D67B-54B02A4E2008}"/>
              </a:ext>
            </a:extLst>
          </p:cNvPr>
          <p:cNvSpPr/>
          <p:nvPr/>
        </p:nvSpPr>
        <p:spPr>
          <a:xfrm>
            <a:off x="1" y="0"/>
            <a:ext cx="12192000" cy="105877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5A65D6-B96C-7AD8-7BDE-997A87819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79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A6ACF5-CABD-72B6-3C2C-D66CDFDD37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62" t="7034" r="9958" b="6801"/>
          <a:stretch/>
        </p:blipFill>
        <p:spPr>
          <a:xfrm>
            <a:off x="107577" y="70915"/>
            <a:ext cx="1407695" cy="11790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95BC31-1E1F-DC31-6D60-134DF261FCB8}"/>
              </a:ext>
            </a:extLst>
          </p:cNvPr>
          <p:cNvSpPr/>
          <p:nvPr/>
        </p:nvSpPr>
        <p:spPr>
          <a:xfrm>
            <a:off x="7231117" y="1174806"/>
            <a:ext cx="1890015" cy="2461773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600" b="1" dirty="0">
                <a:solidFill>
                  <a:schemeClr val="tx1"/>
                </a:solidFill>
              </a:rPr>
              <a:t>Environmental pathways: Exposure to non-human receptors related to uptake of nuclides in tissue or available to humans thereafter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7BC1A7-0919-DEA8-FB06-2F1289551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5400" y="5855898"/>
            <a:ext cx="9601200" cy="905849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What are the radiological pathways considered in RESRAD?</a:t>
            </a:r>
            <a:endParaRPr lang="en-AU" b="1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A74B47-7245-820F-06D9-73B7DCCDCA0D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24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22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86DED-E4B5-90A8-3B57-4D7A9DE8A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1F45BD-40AF-BD6A-4882-72C6D665C8FF}"/>
              </a:ext>
            </a:extLst>
          </p:cNvPr>
          <p:cNvSpPr/>
          <p:nvPr/>
        </p:nvSpPr>
        <p:spPr>
          <a:xfrm>
            <a:off x="1" y="0"/>
            <a:ext cx="12192000" cy="105877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6A2888-F87A-3C10-8FA3-92D03F2A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6852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D71CC2-50E8-ACEC-5F49-0BAC708B2C23}"/>
              </a:ext>
            </a:extLst>
          </p:cNvPr>
          <p:cNvSpPr/>
          <p:nvPr/>
        </p:nvSpPr>
        <p:spPr>
          <a:xfrm>
            <a:off x="7495673" y="768736"/>
            <a:ext cx="2646948" cy="1300696"/>
          </a:xfrm>
          <a:prstGeom prst="round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>
                <a:solidFill>
                  <a:schemeClr val="tx1"/>
                </a:solidFill>
              </a:rPr>
              <a:t>Secondary exposure to human receptor through food chain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75DB55-F812-D468-59B5-D0B8257501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62" t="7034" r="9958" b="6801"/>
          <a:stretch/>
        </p:blipFill>
        <p:spPr>
          <a:xfrm>
            <a:off x="120316" y="72190"/>
            <a:ext cx="1407695" cy="117909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ACE15C-0D7B-BDC1-33C5-8B2651631D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5400" y="5855898"/>
            <a:ext cx="9601200" cy="905849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What are the radiological pathways considered in RESRAD?</a:t>
            </a:r>
            <a:endParaRPr lang="en-AU" b="1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8A14E-9E3D-60C2-EA42-56649A5B65E8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25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30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BDF82-B6CB-D8B8-60C4-CE992D8BA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A3CBE2-8D5C-8A11-13FE-70141DFBA67C}"/>
              </a:ext>
            </a:extLst>
          </p:cNvPr>
          <p:cNvSpPr/>
          <p:nvPr/>
        </p:nvSpPr>
        <p:spPr>
          <a:xfrm>
            <a:off x="9276080" y="-1"/>
            <a:ext cx="2915920" cy="149351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1C9D4F-2F45-A0BF-A704-13CF53F3D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4029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4CC262-4C50-0768-C644-0C7089CF9287}"/>
              </a:ext>
            </a:extLst>
          </p:cNvPr>
          <p:cNvSpPr/>
          <p:nvPr/>
        </p:nvSpPr>
        <p:spPr>
          <a:xfrm>
            <a:off x="6522720" y="1"/>
            <a:ext cx="5669279" cy="1691639"/>
          </a:xfrm>
          <a:prstGeom prst="rect">
            <a:avLst/>
          </a:prstGeom>
          <a:solidFill>
            <a:schemeClr val="bg1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ln>
                  <a:noFill/>
                </a:ln>
                <a:solidFill>
                  <a:schemeClr val="tx2"/>
                </a:solidFill>
              </a:rPr>
              <a:t>What are the inputs into RESRAD?</a:t>
            </a:r>
            <a:endParaRPr lang="en-AU" sz="3600" b="1" dirty="0">
              <a:ln>
                <a:noFill/>
              </a:ln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257134-981C-AFE8-DFE4-02C269908A7A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26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42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76E9D-06C2-610F-9200-80289292A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C5248F-0D5A-416D-7B52-AFD324047D71}"/>
              </a:ext>
            </a:extLst>
          </p:cNvPr>
          <p:cNvSpPr/>
          <p:nvPr/>
        </p:nvSpPr>
        <p:spPr>
          <a:xfrm>
            <a:off x="10426390" y="0"/>
            <a:ext cx="176561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90B940-C649-9BBE-8EBD-26020C4488C6}"/>
              </a:ext>
            </a:extLst>
          </p:cNvPr>
          <p:cNvSpPr/>
          <p:nvPr/>
        </p:nvSpPr>
        <p:spPr>
          <a:xfrm>
            <a:off x="8635933" y="2633582"/>
            <a:ext cx="3248526" cy="1864894"/>
          </a:xfrm>
          <a:prstGeom prst="roundRect">
            <a:avLst/>
          </a:prstGeom>
          <a:solidFill>
            <a:srgbClr val="92D050">
              <a:alpha val="50196"/>
            </a:srgbClr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>
                <a:solidFill>
                  <a:schemeClr val="tx1"/>
                </a:solidFill>
              </a:rPr>
              <a:t>NORM Material:</a:t>
            </a:r>
          </a:p>
          <a:p>
            <a:pPr algn="ctr"/>
            <a:r>
              <a:rPr lang="en-AU" sz="1800" b="1" dirty="0">
                <a:solidFill>
                  <a:schemeClr val="tx1"/>
                </a:solidFill>
              </a:rPr>
              <a:t>Area</a:t>
            </a:r>
          </a:p>
          <a:p>
            <a:pPr algn="ctr"/>
            <a:r>
              <a:rPr lang="en-AU" sz="1800" b="1" dirty="0">
                <a:solidFill>
                  <a:schemeClr val="tx1"/>
                </a:solidFill>
              </a:rPr>
              <a:t>Radionuclides</a:t>
            </a:r>
          </a:p>
          <a:p>
            <a:pPr algn="ctr"/>
            <a:r>
              <a:rPr lang="en-AU" sz="1800" b="1" dirty="0">
                <a:solidFill>
                  <a:schemeClr val="tx1"/>
                </a:solidFill>
              </a:rPr>
              <a:t>Length</a:t>
            </a:r>
            <a:r>
              <a:rPr lang="en-AU" sz="1800" b="1" baseline="0" dirty="0">
                <a:solidFill>
                  <a:schemeClr val="tx1"/>
                </a:solidFill>
              </a:rPr>
              <a:t> // to aquifer flow</a:t>
            </a:r>
          </a:p>
          <a:p>
            <a:pPr algn="ctr"/>
            <a:r>
              <a:rPr lang="en-AU" sz="1800" b="1" baseline="0" dirty="0">
                <a:solidFill>
                  <a:schemeClr val="tx1"/>
                </a:solidFill>
              </a:rPr>
              <a:t>Inside or above GW</a:t>
            </a:r>
            <a:endParaRPr lang="en-AU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4321F-D28C-685E-C2D9-7939261C8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2667" l="8497" r="90850">
                        <a14:foregroundMark x1="72549" y1="18000" x2="20261" y2="41333"/>
                        <a14:foregroundMark x1="20261" y1="41333" x2="59477" y2="60667"/>
                        <a14:foregroundMark x1="59477" y1="60667" x2="82353" y2="32667"/>
                        <a14:foregroundMark x1="82353" y1="32667" x2="52288" y2="8667"/>
                        <a14:foregroundMark x1="52288" y1="8667" x2="16340" y2="24667"/>
                        <a14:foregroundMark x1="16340" y1="24667" x2="9804" y2="64000"/>
                        <a14:foregroundMark x1="9804" y1="64000" x2="43791" y2="91333"/>
                        <a14:foregroundMark x1="43791" y1="91333" x2="78431" y2="78667"/>
                        <a14:foregroundMark x1="78431" y1="78667" x2="86275" y2="38667"/>
                        <a14:foregroundMark x1="86275" y1="38667" x2="82353" y2="30000"/>
                        <a14:foregroundMark x1="11111" y1="36000" x2="8497" y2="62000"/>
                        <a14:foregroundMark x1="11111" y1="65333" x2="38562" y2="91333"/>
                        <a14:foregroundMark x1="66271" y1="88667" x2="73203" y2="88000"/>
                        <a14:foregroundMark x1="38562" y1="91333" x2="66271" y2="88667"/>
                        <a14:foregroundMark x1="73203" y1="88000" x2="88889" y2="50667"/>
                        <a14:foregroundMark x1="88889" y1="50667" x2="77778" y2="18667"/>
                        <a14:foregroundMark x1="77778" y1="18667" x2="46405" y2="8667"/>
                        <a14:foregroundMark x1="46405" y1="8667" x2="19608" y2="21333"/>
                        <a14:foregroundMark x1="11765" y1="69333" x2="52941" y2="91333"/>
                        <a14:foregroundMark x1="60783" y1="88667" x2="72549" y2="84667"/>
                        <a14:foregroundMark x1="52941" y1="91333" x2="60783" y2="88667"/>
                        <a14:foregroundMark x1="90196" y1="39333" x2="90850" y2="57333"/>
                        <a14:foregroundMark x1="40523" y1="92667" x2="62745" y2="89333"/>
                        <a14:backgroundMark x1="73203" y1="88667" x2="73203" y2="8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2111" y="2999617"/>
            <a:ext cx="702344" cy="687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E8B336-B95C-1CA7-7D31-2A6CCA14CF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5627"/>
          <a:stretch/>
        </p:blipFill>
        <p:spPr>
          <a:xfrm>
            <a:off x="-6282" y="-3"/>
            <a:ext cx="6589961" cy="68794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73DD19-7736-7933-683D-B501133A1DFA}"/>
              </a:ext>
            </a:extLst>
          </p:cNvPr>
          <p:cNvSpPr/>
          <p:nvPr/>
        </p:nvSpPr>
        <p:spPr>
          <a:xfrm>
            <a:off x="6492240" y="-1"/>
            <a:ext cx="5699759" cy="1085497"/>
          </a:xfrm>
          <a:prstGeom prst="rect">
            <a:avLst/>
          </a:prstGeom>
          <a:solidFill>
            <a:schemeClr val="bg1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600" b="1" dirty="0">
                <a:ln>
                  <a:noFill/>
                </a:ln>
                <a:solidFill>
                  <a:schemeClr val="tx2"/>
                </a:solidFill>
              </a:rPr>
              <a:t>What are the inputs into RESRAD?</a:t>
            </a:r>
            <a:endParaRPr lang="en-AU" sz="3600" b="1" dirty="0">
              <a:ln>
                <a:noFill/>
              </a:ln>
              <a:solidFill>
                <a:schemeClr val="tx2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8CE9FA-8D5F-8B2A-094F-4F227CA0AD40}"/>
              </a:ext>
            </a:extLst>
          </p:cNvPr>
          <p:cNvSpPr/>
          <p:nvPr/>
        </p:nvSpPr>
        <p:spPr>
          <a:xfrm>
            <a:off x="6591119" y="1270266"/>
            <a:ext cx="2037374" cy="4591527"/>
          </a:xfrm>
          <a:prstGeom prst="roundRect">
            <a:avLst/>
          </a:prstGeom>
          <a:solidFill>
            <a:srgbClr val="CC9900">
              <a:alpha val="50196"/>
            </a:srgbClr>
          </a:solidFill>
          <a:ln w="38100"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b="1" dirty="0">
                <a:solidFill>
                  <a:schemeClr val="tx1"/>
                </a:solidFill>
              </a:rPr>
              <a:t>Different Lithologies:</a:t>
            </a:r>
          </a:p>
          <a:p>
            <a:pPr algn="ctr"/>
            <a:endParaRPr lang="en-AU" sz="2000" b="1" dirty="0">
              <a:solidFill>
                <a:schemeClr val="tx1"/>
              </a:solidFill>
            </a:endParaRPr>
          </a:p>
          <a:p>
            <a:pPr algn="ctr"/>
            <a:r>
              <a:rPr lang="en-AU" sz="1800" b="1" dirty="0">
                <a:solidFill>
                  <a:schemeClr val="tx1"/>
                </a:solidFill>
              </a:rPr>
              <a:t>Thickness</a:t>
            </a:r>
          </a:p>
          <a:p>
            <a:pPr algn="ctr"/>
            <a:endParaRPr lang="en-AU" sz="1800" b="1" dirty="0">
              <a:solidFill>
                <a:schemeClr val="tx1"/>
              </a:solidFill>
            </a:endParaRPr>
          </a:p>
          <a:p>
            <a:pPr algn="ctr"/>
            <a:r>
              <a:rPr lang="en-AU" sz="1800" b="1" dirty="0">
                <a:solidFill>
                  <a:schemeClr val="tx1"/>
                </a:solidFill>
              </a:rPr>
              <a:t>Bulk density</a:t>
            </a:r>
          </a:p>
          <a:p>
            <a:pPr algn="ctr"/>
            <a:endParaRPr lang="en-AU" sz="1800" b="1" baseline="0" dirty="0">
              <a:solidFill>
                <a:schemeClr val="tx1"/>
              </a:solidFill>
            </a:endParaRPr>
          </a:p>
          <a:p>
            <a:pPr algn="ctr"/>
            <a:r>
              <a:rPr lang="en-AU" sz="1800" b="1" baseline="0" dirty="0">
                <a:solidFill>
                  <a:schemeClr val="tx1"/>
                </a:solidFill>
              </a:rPr>
              <a:t> Porosity</a:t>
            </a:r>
          </a:p>
          <a:p>
            <a:pPr algn="ctr"/>
            <a:endParaRPr lang="en-AU" sz="1800" b="1" baseline="0" dirty="0">
              <a:solidFill>
                <a:schemeClr val="tx1"/>
              </a:solidFill>
            </a:endParaRPr>
          </a:p>
          <a:p>
            <a:pPr algn="ctr"/>
            <a:r>
              <a:rPr lang="en-AU" sz="1800" b="1" baseline="0" dirty="0">
                <a:solidFill>
                  <a:schemeClr val="tx1"/>
                </a:solidFill>
              </a:rPr>
              <a:t>Field capacity</a:t>
            </a:r>
          </a:p>
          <a:p>
            <a:pPr algn="ctr"/>
            <a:endParaRPr lang="en-AU" sz="1800" b="1" baseline="0" dirty="0">
              <a:solidFill>
                <a:schemeClr val="tx1"/>
              </a:solidFill>
            </a:endParaRPr>
          </a:p>
          <a:p>
            <a:pPr algn="ctr"/>
            <a:r>
              <a:rPr lang="en-AU" sz="1800" b="1" baseline="0" dirty="0">
                <a:solidFill>
                  <a:schemeClr val="tx1"/>
                </a:solidFill>
              </a:rPr>
              <a:t>Hydraulic Conductivity</a:t>
            </a:r>
          </a:p>
          <a:p>
            <a:pPr algn="ctr"/>
            <a:endParaRPr lang="en-AU" sz="1800" b="1" baseline="0" dirty="0">
              <a:solidFill>
                <a:schemeClr val="tx1"/>
              </a:solidFill>
            </a:endParaRPr>
          </a:p>
          <a:p>
            <a:pPr algn="ctr"/>
            <a:r>
              <a:rPr lang="en-AU" sz="1800" b="1" baseline="0" dirty="0">
                <a:solidFill>
                  <a:schemeClr val="tx1"/>
                </a:solidFill>
              </a:rPr>
              <a:t>b Parameter</a:t>
            </a:r>
            <a:endParaRPr lang="en-AU" sz="18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F235F-4670-5045-8DE7-8CA424A57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7" b="92667" l="8497" r="90850">
                        <a14:foregroundMark x1="72549" y1="18000" x2="20261" y2="41333"/>
                        <a14:foregroundMark x1="20261" y1="41333" x2="59477" y2="60667"/>
                        <a14:foregroundMark x1="59477" y1="60667" x2="82353" y2="32667"/>
                        <a14:foregroundMark x1="82353" y1="32667" x2="52288" y2="8667"/>
                        <a14:foregroundMark x1="52288" y1="8667" x2="16340" y2="24667"/>
                        <a14:foregroundMark x1="16340" y1="24667" x2="9804" y2="64000"/>
                        <a14:foregroundMark x1="9804" y1="64000" x2="43791" y2="91333"/>
                        <a14:foregroundMark x1="43791" y1="91333" x2="78431" y2="78667"/>
                        <a14:foregroundMark x1="78431" y1="78667" x2="86275" y2="38667"/>
                        <a14:foregroundMark x1="86275" y1="38667" x2="82353" y2="30000"/>
                        <a14:foregroundMark x1="11111" y1="36000" x2="8497" y2="62000"/>
                        <a14:foregroundMark x1="11111" y1="65333" x2="38562" y2="91333"/>
                        <a14:foregroundMark x1="66271" y1="88667" x2="73203" y2="88000"/>
                        <a14:foregroundMark x1="38562" y1="91333" x2="66271" y2="88667"/>
                        <a14:foregroundMark x1="73203" y1="88000" x2="88889" y2="50667"/>
                        <a14:foregroundMark x1="88889" y1="50667" x2="77778" y2="18667"/>
                        <a14:foregroundMark x1="77778" y1="18667" x2="46405" y2="8667"/>
                        <a14:foregroundMark x1="46405" y1="8667" x2="19608" y2="21333"/>
                        <a14:foregroundMark x1="11765" y1="69333" x2="52941" y2="91333"/>
                        <a14:foregroundMark x1="60783" y1="88667" x2="72549" y2="84667"/>
                        <a14:foregroundMark x1="52941" y1="91333" x2="60783" y2="88667"/>
                        <a14:foregroundMark x1="90196" y1="39333" x2="90850" y2="57333"/>
                        <a14:foregroundMark x1="40523" y1="92667" x2="62745" y2="89333"/>
                        <a14:backgroundMark x1="73203" y1="88667" x2="73203" y2="8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3560" y="2822542"/>
            <a:ext cx="858919" cy="84062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2F60A3A-3EF1-44FE-B8FF-92C5D9886339}"/>
              </a:ext>
            </a:extLst>
          </p:cNvPr>
          <p:cNvSpPr/>
          <p:nvPr/>
        </p:nvSpPr>
        <p:spPr>
          <a:xfrm>
            <a:off x="6492239" y="5932284"/>
            <a:ext cx="1410756" cy="71225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600" b="1">
                <a:solidFill>
                  <a:schemeClr val="tx1"/>
                </a:solidFill>
              </a:rPr>
              <a:t>Hydraulic gradient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03588A-2CC1-4EA0-ACB8-771FC36DAFCB}"/>
              </a:ext>
            </a:extLst>
          </p:cNvPr>
          <p:cNvSpPr/>
          <p:nvPr/>
        </p:nvSpPr>
        <p:spPr>
          <a:xfrm>
            <a:off x="8159963" y="5917409"/>
            <a:ext cx="1410756" cy="715434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 w="381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600" b="1">
                <a:solidFill>
                  <a:schemeClr val="tx1"/>
                </a:solidFill>
              </a:rPr>
              <a:t>Well parameters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1D63B9-44AD-C2BE-938C-7300A203A226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27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24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A1F67-253A-6BC2-2B56-CA534B060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1C75DC-4646-1FA2-208D-0CF65F12E248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B14A31-D437-07A7-60C5-1995B840C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992459"/>
          </a:xfrm>
        </p:spPr>
        <p:txBody>
          <a:bodyPr anchor="ctr">
            <a:noAutofit/>
          </a:bodyPr>
          <a:lstStyle/>
          <a:p>
            <a:pPr algn="ctr"/>
            <a:r>
              <a:rPr lang="en-US" sz="3600" b="1" dirty="0"/>
              <a:t>The ERICA (NHB) integrated approach follows a tiered assessment</a:t>
            </a:r>
            <a:endParaRPr lang="en-AU" sz="36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89C212-2DB2-8273-0E64-6BD672203D5C}"/>
              </a:ext>
            </a:extLst>
          </p:cNvPr>
          <p:cNvSpPr/>
          <p:nvPr/>
        </p:nvSpPr>
        <p:spPr>
          <a:xfrm>
            <a:off x="77120" y="3795312"/>
            <a:ext cx="1972018" cy="26021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Predicts Risk to Reference Animals &amp; Plants (RAPs)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55E1BF-27DA-5F06-A7AC-867A0BC5F8C9}"/>
              </a:ext>
            </a:extLst>
          </p:cNvPr>
          <p:cNvSpPr/>
          <p:nvPr/>
        </p:nvSpPr>
        <p:spPr>
          <a:xfrm>
            <a:off x="77119" y="1092821"/>
            <a:ext cx="1972018" cy="26021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Software tool structured on Integrated Approach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4D7CEBF-96A9-300C-D30C-E9D1F97CBA39}"/>
              </a:ext>
            </a:extLst>
          </p:cNvPr>
          <p:cNvSpPr/>
          <p:nvPr/>
        </p:nvSpPr>
        <p:spPr>
          <a:xfrm>
            <a:off x="4212142" y="2721113"/>
            <a:ext cx="4468395" cy="24270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3200" b="1" dirty="0">
                <a:solidFill>
                  <a:schemeClr val="tx1"/>
                </a:solidFill>
              </a:rPr>
              <a:t>Non-Human Biota (NHB) Environmental Assessment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E9838-D6BD-EBD8-E7EF-BE0826A1141E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28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75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A20DF-242B-676B-F23A-88865C7A9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637EE5-6D99-B240-5CB8-A1717B159006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8912B-7AC5-EDAF-1C63-6618BEC582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317" y="1092820"/>
            <a:ext cx="6920937" cy="5765179"/>
          </a:xfrm>
          <a:prstGeom prst="rect">
            <a:avLst/>
          </a:prstGeom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9B63D7-E103-20F9-9CAE-073D633A57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992459"/>
          </a:xfrm>
        </p:spPr>
        <p:txBody>
          <a:bodyPr anchor="ctr">
            <a:noAutofit/>
          </a:bodyPr>
          <a:lstStyle/>
          <a:p>
            <a:pPr algn="ctr"/>
            <a:r>
              <a:rPr lang="en-US" sz="3600" b="1" dirty="0"/>
              <a:t>The ERICA (NHB) integrated approach follows a tiered assessment</a:t>
            </a:r>
            <a:endParaRPr lang="en-AU" sz="3600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CD216-0E3E-D75D-C899-0FC1F943A881}"/>
              </a:ext>
            </a:extLst>
          </p:cNvPr>
          <p:cNvSpPr/>
          <p:nvPr/>
        </p:nvSpPr>
        <p:spPr>
          <a:xfrm>
            <a:off x="6278200" y="1610114"/>
            <a:ext cx="2502242" cy="7837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600" b="1" dirty="0">
                <a:solidFill>
                  <a:schemeClr val="tx1"/>
                </a:solidFill>
              </a:rPr>
              <a:t>Environmental Media Concentration Limits (EMCLs)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83474-1AE2-1CC5-D410-89DF43F3AB00}"/>
              </a:ext>
            </a:extLst>
          </p:cNvPr>
          <p:cNvSpPr/>
          <p:nvPr/>
        </p:nvSpPr>
        <p:spPr>
          <a:xfrm>
            <a:off x="6281453" y="2378959"/>
            <a:ext cx="2498989" cy="5767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600" b="1" dirty="0">
                <a:solidFill>
                  <a:schemeClr val="tx1"/>
                </a:solidFill>
              </a:rPr>
              <a:t>Most limiting organism per nuclide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3D12CFE-A7E5-F503-471D-136FF24BD826}"/>
              </a:ext>
            </a:extLst>
          </p:cNvPr>
          <p:cNvSpPr/>
          <p:nvPr/>
        </p:nvSpPr>
        <p:spPr>
          <a:xfrm>
            <a:off x="10548826" y="1943088"/>
            <a:ext cx="1428324" cy="62829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Exit Assessment</a:t>
            </a:r>
            <a:endParaRPr lang="en-AU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4FA316-0368-9B7C-CC5B-5B73C63C0373}"/>
              </a:ext>
            </a:extLst>
          </p:cNvPr>
          <p:cNvSpPr/>
          <p:nvPr/>
        </p:nvSpPr>
        <p:spPr>
          <a:xfrm>
            <a:off x="8817820" y="2002000"/>
            <a:ext cx="569875" cy="510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OK</a:t>
            </a:r>
            <a:endParaRPr lang="en-AU" sz="1600" b="1" dirty="0">
              <a:solidFill>
                <a:schemeClr val="tx1"/>
              </a:solidFill>
            </a:endParaRP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D785CF25-FEF3-7323-D7C4-7BA9CFC1C637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9387695" y="2257234"/>
            <a:ext cx="1161131" cy="1"/>
          </a:xfrm>
          <a:prstGeom prst="bentConnector3">
            <a:avLst>
              <a:gd name="adj1" fmla="val 50000"/>
            </a:avLst>
          </a:prstGeom>
          <a:ln w="28575">
            <a:solidFill>
              <a:srgbClr val="339933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A453C7-D07D-4B66-5480-6E9D5C546687}"/>
              </a:ext>
            </a:extLst>
          </p:cNvPr>
          <p:cNvSpPr/>
          <p:nvPr/>
        </p:nvSpPr>
        <p:spPr>
          <a:xfrm>
            <a:off x="4359688" y="2731245"/>
            <a:ext cx="1736312" cy="6282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Tier 1</a:t>
            </a:r>
            <a:endParaRPr lang="en-AU" sz="2000" b="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5B5929-2F4D-C47B-BB8B-3202CF9981DF}"/>
              </a:ext>
            </a:extLst>
          </p:cNvPr>
          <p:cNvSpPr/>
          <p:nvPr/>
        </p:nvSpPr>
        <p:spPr>
          <a:xfrm>
            <a:off x="8817820" y="2624447"/>
            <a:ext cx="875523" cy="474011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Not OK</a:t>
            </a:r>
            <a:endParaRPr lang="en-AU" sz="1600" b="1" dirty="0">
              <a:solidFill>
                <a:schemeClr val="tx1"/>
              </a:solidFill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496606EF-F628-7623-C3E3-CCC032A98BBC}"/>
              </a:ext>
            </a:extLst>
          </p:cNvPr>
          <p:cNvCxnSpPr>
            <a:cxnSpLocks/>
            <a:stCxn id="18" idx="2"/>
            <a:endCxn id="22" idx="1"/>
          </p:cNvCxnSpPr>
          <p:nvPr/>
        </p:nvCxnSpPr>
        <p:spPr>
          <a:xfrm rot="16200000" flipH="1">
            <a:off x="9699460" y="2654579"/>
            <a:ext cx="423552" cy="1311309"/>
          </a:xfrm>
          <a:prstGeom prst="bentConnector2">
            <a:avLst/>
          </a:prstGeom>
          <a:ln w="28575">
            <a:solidFill>
              <a:srgbClr val="339933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E15186B-BAC6-44F0-A21A-120291BFE362}"/>
              </a:ext>
            </a:extLst>
          </p:cNvPr>
          <p:cNvSpPr/>
          <p:nvPr/>
        </p:nvSpPr>
        <p:spPr>
          <a:xfrm>
            <a:off x="10566891" y="3207853"/>
            <a:ext cx="1275827" cy="62831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Next Tier</a:t>
            </a:r>
            <a:endParaRPr lang="en-AU" sz="1600" b="1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956966B-4915-483D-2273-0B5EED0C82BC}"/>
              </a:ext>
            </a:extLst>
          </p:cNvPr>
          <p:cNvSpPr/>
          <p:nvPr/>
        </p:nvSpPr>
        <p:spPr>
          <a:xfrm>
            <a:off x="77119" y="1092821"/>
            <a:ext cx="1972018" cy="26021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Software tool structured on Integrated Approach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2BAD2EC-9275-BAA3-4DA6-E5BFB30F3A95}"/>
              </a:ext>
            </a:extLst>
          </p:cNvPr>
          <p:cNvSpPr/>
          <p:nvPr/>
        </p:nvSpPr>
        <p:spPr>
          <a:xfrm>
            <a:off x="77120" y="3795312"/>
            <a:ext cx="1972018" cy="260212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Predicts Risk to Reference Animals &amp; Plants (RAPs)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CA37A-4121-CC32-4819-23CD88F3077D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29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42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19E8F-62F3-68F7-26F8-52A672842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70141F-1D6C-8176-393C-EEA108BDED2C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C27FE-0C92-58E2-F53A-875C8F9FD4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317" y="1092820"/>
            <a:ext cx="6920937" cy="5765179"/>
          </a:xfrm>
          <a:prstGeom prst="rect">
            <a:avLst/>
          </a:prstGeom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B16E3F-C067-2CC2-CB7E-3B7384E975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992459"/>
          </a:xfrm>
        </p:spPr>
        <p:txBody>
          <a:bodyPr anchor="ctr">
            <a:noAutofit/>
          </a:bodyPr>
          <a:lstStyle/>
          <a:p>
            <a:pPr algn="ctr"/>
            <a:r>
              <a:rPr lang="en-US" sz="3600" b="1" dirty="0"/>
              <a:t>The ERICA (NHB) integrated approach follows a tiered assessment</a:t>
            </a:r>
            <a:endParaRPr lang="en-AU" sz="36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E5B117-C742-A4E5-9ECF-B890BF937590}"/>
              </a:ext>
            </a:extLst>
          </p:cNvPr>
          <p:cNvSpPr/>
          <p:nvPr/>
        </p:nvSpPr>
        <p:spPr>
          <a:xfrm>
            <a:off x="77120" y="3795312"/>
            <a:ext cx="1972018" cy="260212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Predicts Risk to Reference Animals &amp; Plants (RAPs)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86B2F5-C9AB-00B2-6FF6-92B97FF6FF86}"/>
              </a:ext>
            </a:extLst>
          </p:cNvPr>
          <p:cNvSpPr/>
          <p:nvPr/>
        </p:nvSpPr>
        <p:spPr>
          <a:xfrm>
            <a:off x="77119" y="1092821"/>
            <a:ext cx="1972018" cy="26021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400" b="1" dirty="0">
                <a:solidFill>
                  <a:schemeClr val="tx1"/>
                </a:solidFill>
              </a:rPr>
              <a:t>Software tool structured on Integrated Approach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AC53D42-4F4B-19AA-81A5-DE905F24AE30}"/>
              </a:ext>
            </a:extLst>
          </p:cNvPr>
          <p:cNvSpPr/>
          <p:nvPr/>
        </p:nvSpPr>
        <p:spPr>
          <a:xfrm>
            <a:off x="10557655" y="4763809"/>
            <a:ext cx="1275827" cy="5585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800" b="1" dirty="0">
                <a:solidFill>
                  <a:schemeClr val="tx1"/>
                </a:solidFill>
              </a:rPr>
              <a:t> ERL*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2CDE50-9F92-AF9E-022F-AEBB71C3A074}"/>
              </a:ext>
            </a:extLst>
          </p:cNvPr>
          <p:cNvSpPr/>
          <p:nvPr/>
        </p:nvSpPr>
        <p:spPr>
          <a:xfrm>
            <a:off x="10548826" y="2417100"/>
            <a:ext cx="1428324" cy="62829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Exit Assessment</a:t>
            </a:r>
            <a:endParaRPr lang="en-AU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EFAECF4-A03F-F147-8E45-69573C1E5104}"/>
              </a:ext>
            </a:extLst>
          </p:cNvPr>
          <p:cNvSpPr/>
          <p:nvPr/>
        </p:nvSpPr>
        <p:spPr>
          <a:xfrm>
            <a:off x="10426390" y="6176836"/>
            <a:ext cx="1275827" cy="62831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Next Tier</a:t>
            </a:r>
            <a:endParaRPr lang="en-AU" sz="1600" b="1" dirty="0">
              <a:solidFill>
                <a:schemeClr val="tx1"/>
              </a:solidFill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DFB60E31-B5C0-32B8-B5BE-BC8F70D0FEB0}"/>
              </a:ext>
            </a:extLst>
          </p:cNvPr>
          <p:cNvCxnSpPr>
            <a:cxnSpLocks/>
          </p:cNvCxnSpPr>
          <p:nvPr/>
        </p:nvCxnSpPr>
        <p:spPr>
          <a:xfrm flipV="1">
            <a:off x="8763999" y="2731246"/>
            <a:ext cx="1793656" cy="902058"/>
          </a:xfrm>
          <a:prstGeom prst="bentConnector3">
            <a:avLst>
              <a:gd name="adj1" fmla="val 50000"/>
            </a:avLst>
          </a:prstGeom>
          <a:ln w="28575">
            <a:solidFill>
              <a:srgbClr val="339933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868A10-BD1A-9DCF-749F-0CAE8C978477}"/>
              </a:ext>
            </a:extLst>
          </p:cNvPr>
          <p:cNvSpPr/>
          <p:nvPr/>
        </p:nvSpPr>
        <p:spPr>
          <a:xfrm>
            <a:off x="9059612" y="2907041"/>
            <a:ext cx="1159072" cy="3935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600" b="1" dirty="0">
                <a:solidFill>
                  <a:schemeClr val="tx1"/>
                </a:solidFill>
              </a:rPr>
              <a:t> &lt;10 µGy/h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DEF8B86F-5E69-29C6-2704-0451134E4DBB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8763999" y="3633304"/>
            <a:ext cx="1793656" cy="771053"/>
          </a:xfrm>
          <a:prstGeom prst="bentConnector3">
            <a:avLst>
              <a:gd name="adj1" fmla="val 50000"/>
            </a:avLst>
          </a:prstGeom>
          <a:ln w="28575">
            <a:solidFill>
              <a:srgbClr val="339933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EA604AFC-F1E0-D366-BBCF-B33634CA532C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8763999" y="3633304"/>
            <a:ext cx="1793656" cy="1409795"/>
          </a:xfrm>
          <a:prstGeom prst="bentConnector3">
            <a:avLst>
              <a:gd name="adj1" fmla="val 50000"/>
            </a:avLst>
          </a:prstGeom>
          <a:ln w="28575">
            <a:solidFill>
              <a:srgbClr val="339933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E2A6ED9-3818-7976-68E6-F93EB01DC34C}"/>
              </a:ext>
            </a:extLst>
          </p:cNvPr>
          <p:cNvSpPr/>
          <p:nvPr/>
        </p:nvSpPr>
        <p:spPr>
          <a:xfrm>
            <a:off x="9059612" y="3869232"/>
            <a:ext cx="1159072" cy="393585"/>
          </a:xfrm>
          <a:prstGeom prst="roundRect">
            <a:avLst/>
          </a:prstGeom>
          <a:solidFill>
            <a:srgbClr val="FFCCCC"/>
          </a:solidFill>
          <a:ln>
            <a:solidFill>
              <a:srgbClr val="FF7C8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600" b="1" dirty="0">
                <a:solidFill>
                  <a:schemeClr val="tx1"/>
                </a:solidFill>
              </a:rPr>
              <a:t> &gt;10 µGy/h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12B8C6F-53B9-F0D1-CFE1-B2D871A0A76D}"/>
              </a:ext>
            </a:extLst>
          </p:cNvPr>
          <p:cNvSpPr/>
          <p:nvPr/>
        </p:nvSpPr>
        <p:spPr>
          <a:xfrm>
            <a:off x="8688559" y="4344686"/>
            <a:ext cx="904832" cy="77105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Effects Range</a:t>
            </a:r>
            <a:endParaRPr lang="en-AU" sz="1600" b="1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21FAAE-D335-FCC6-A3B5-3D911B25149B}"/>
              </a:ext>
            </a:extLst>
          </p:cNvPr>
          <p:cNvSpPr/>
          <p:nvPr/>
        </p:nvSpPr>
        <p:spPr>
          <a:xfrm>
            <a:off x="4359688" y="3555086"/>
            <a:ext cx="1736312" cy="5699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</a:rPr>
              <a:t>Tier 2</a:t>
            </a:r>
            <a:endParaRPr lang="en-AU" sz="2000" b="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3FD03DF-17CC-DFFD-9A4D-4F7F8FFC437D}"/>
              </a:ext>
            </a:extLst>
          </p:cNvPr>
          <p:cNvSpPr/>
          <p:nvPr/>
        </p:nvSpPr>
        <p:spPr>
          <a:xfrm>
            <a:off x="9140975" y="1184184"/>
            <a:ext cx="2072537" cy="10040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600" b="1" dirty="0">
                <a:solidFill>
                  <a:schemeClr val="tx1"/>
                </a:solidFill>
              </a:rPr>
              <a:t>Note:  ~ 15 µGy/h average gamma background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5D63478B-003E-7EB0-13C0-27A09772D68D}"/>
              </a:ext>
            </a:extLst>
          </p:cNvPr>
          <p:cNvCxnSpPr>
            <a:cxnSpLocks/>
            <a:stCxn id="11" idx="0"/>
            <a:endCxn id="14" idx="2"/>
          </p:cNvCxnSpPr>
          <p:nvPr/>
        </p:nvCxnSpPr>
        <p:spPr>
          <a:xfrm rot="5400000" flipH="1" flipV="1">
            <a:off x="10370069" y="3870891"/>
            <a:ext cx="1718418" cy="67419"/>
          </a:xfrm>
          <a:prstGeom prst="bentConnector3">
            <a:avLst>
              <a:gd name="adj1" fmla="val 50000"/>
            </a:avLst>
          </a:prstGeom>
          <a:ln w="28575">
            <a:solidFill>
              <a:srgbClr val="339933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831684-0DB6-65E5-C594-4625B4F6684A}"/>
              </a:ext>
            </a:extLst>
          </p:cNvPr>
          <p:cNvSpPr/>
          <p:nvPr/>
        </p:nvSpPr>
        <p:spPr>
          <a:xfrm>
            <a:off x="10919866" y="3439716"/>
            <a:ext cx="569875" cy="5104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OK</a:t>
            </a:r>
            <a:endParaRPr lang="en-AU" sz="16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9CF950-411A-8CAD-D41C-813DF91D9686}"/>
              </a:ext>
            </a:extLst>
          </p:cNvPr>
          <p:cNvSpPr/>
          <p:nvPr/>
        </p:nvSpPr>
        <p:spPr>
          <a:xfrm>
            <a:off x="10557655" y="4125067"/>
            <a:ext cx="1275827" cy="5585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800" b="1" dirty="0">
                <a:solidFill>
                  <a:schemeClr val="tx1"/>
                </a:solidFill>
              </a:rPr>
              <a:t> DCRL*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808166-5161-5329-23C9-D2928DDA8D39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30</a:t>
            </a:r>
            <a:endParaRPr lang="en-AU" sz="2400" b="1" dirty="0">
              <a:solidFill>
                <a:schemeClr val="tx2"/>
              </a:solidFill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7FD49F40-9B35-8805-5655-059C653E5855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rot="5400000">
            <a:off x="10702714" y="5683980"/>
            <a:ext cx="854447" cy="131265"/>
          </a:xfrm>
          <a:prstGeom prst="bentConnector3">
            <a:avLst>
              <a:gd name="adj1" fmla="val 50000"/>
            </a:avLst>
          </a:prstGeom>
          <a:ln w="28575">
            <a:solidFill>
              <a:srgbClr val="339933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8B8718A-BCE8-FE60-8FEF-01445694CE11}"/>
              </a:ext>
            </a:extLst>
          </p:cNvPr>
          <p:cNvSpPr/>
          <p:nvPr/>
        </p:nvSpPr>
        <p:spPr>
          <a:xfrm>
            <a:off x="10757806" y="5420140"/>
            <a:ext cx="875523" cy="628313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Not OK</a:t>
            </a:r>
            <a:endParaRPr lang="en-A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264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E70E0-F00A-7B3C-176D-0619D8803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F7B7968-510F-5819-E1DE-B9A8DED885AE}"/>
              </a:ext>
            </a:extLst>
          </p:cNvPr>
          <p:cNvSpPr/>
          <p:nvPr/>
        </p:nvSpPr>
        <p:spPr>
          <a:xfrm>
            <a:off x="10426390" y="0"/>
            <a:ext cx="176561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E3930BC-EE7C-259D-6082-728C64B9C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470195"/>
              </p:ext>
            </p:extLst>
          </p:nvPr>
        </p:nvGraphicFramePr>
        <p:xfrm>
          <a:off x="0" y="0"/>
          <a:ext cx="12192000" cy="72252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8836">
                  <a:extLst>
                    <a:ext uri="{9D8B030D-6E8A-4147-A177-3AD203B41FA5}">
                      <a16:colId xmlns:a16="http://schemas.microsoft.com/office/drawing/2014/main" val="984838395"/>
                    </a:ext>
                  </a:extLst>
                </a:gridCol>
                <a:gridCol w="4013860">
                  <a:extLst>
                    <a:ext uri="{9D8B030D-6E8A-4147-A177-3AD203B41FA5}">
                      <a16:colId xmlns:a16="http://schemas.microsoft.com/office/drawing/2014/main" val="3570200588"/>
                    </a:ext>
                  </a:extLst>
                </a:gridCol>
                <a:gridCol w="5019304">
                  <a:extLst>
                    <a:ext uri="{9D8B030D-6E8A-4147-A177-3AD203B41FA5}">
                      <a16:colId xmlns:a16="http://schemas.microsoft.com/office/drawing/2014/main" val="3527878173"/>
                    </a:ext>
                  </a:extLst>
                </a:gridCol>
              </a:tblGrid>
              <a:tr h="62683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AU" sz="2800" b="1" u="none" strike="noStrike" dirty="0">
                          <a:effectLst/>
                        </a:rPr>
                        <a:t>What are </a:t>
                      </a:r>
                      <a:r>
                        <a:rPr lang="en-AU" sz="2800" b="1" u="none" strike="noStrike">
                          <a:effectLst/>
                        </a:rPr>
                        <a:t>Reference Animals &amp; Plants </a:t>
                      </a:r>
                      <a:r>
                        <a:rPr lang="en-AU" sz="2800" b="1" u="none" strike="noStrike" dirty="0">
                          <a:effectLst/>
                        </a:rPr>
                        <a:t>(RAPs) considered in the ERICA Tool?</a:t>
                      </a:r>
                      <a:endParaRPr lang="en-AU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334223"/>
                  </a:ext>
                </a:extLst>
              </a:tr>
              <a:tr h="49891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b="1" u="none" strike="noStrike" dirty="0">
                          <a:effectLst/>
                        </a:rPr>
                        <a:t>Freshwater</a:t>
                      </a:r>
                      <a:endParaRPr lang="en-AU" sz="2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b="1" u="none" strike="noStrike" dirty="0">
                          <a:effectLst/>
                        </a:rPr>
                        <a:t>Marine</a:t>
                      </a:r>
                      <a:endParaRPr lang="en-AU" sz="2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b="1" u="none" strike="noStrike" dirty="0">
                          <a:effectLst/>
                        </a:rPr>
                        <a:t>Terrestrial</a:t>
                      </a:r>
                      <a:endParaRPr lang="en-AU" sz="2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7908374"/>
                  </a:ext>
                </a:extLst>
              </a:tr>
              <a:tr h="439096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Amphibian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(frog)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(Wading) bird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A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egrets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Amphibian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(frog)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0576336"/>
                  </a:ext>
                </a:extLst>
              </a:tr>
              <a:tr h="439096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Benthic fish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(bottom rovers)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Benthic fish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(flat fish)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Bird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(duck)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9636057"/>
                  </a:ext>
                </a:extLst>
              </a:tr>
              <a:tr h="439096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Bird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(duck)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Bivalve mollusc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(benthic mollusc)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Bird egg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(duck egg)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6724719"/>
                  </a:ext>
                </a:extLst>
              </a:tr>
              <a:tr h="439096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Bivalve mollusc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(oyster)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Crustacean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(crab)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Detritivorous invertebrate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(woodlouse)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1610056"/>
                  </a:ext>
                </a:extLst>
              </a:tr>
              <a:tr h="439096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Crustacean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(prawn)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Macroalgae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(brown seaweed)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Flying insects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(bee)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3861749"/>
                  </a:ext>
                </a:extLst>
              </a:tr>
              <a:tr h="439096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Gastropod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(slug)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Mammal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(whale)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Gastropod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(snail)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2786382"/>
                  </a:ext>
                </a:extLst>
              </a:tr>
              <a:tr h="439096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>
                          <a:solidFill>
                            <a:schemeClr val="tx1"/>
                          </a:solidFill>
                          <a:effectLst/>
                        </a:rPr>
                        <a:t>Insect larvae</a:t>
                      </a:r>
                      <a:endParaRPr lang="en-AU" sz="2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Pelagic fish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(tuna)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Grasses and herbs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(wild grass)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4478322"/>
                  </a:ext>
                </a:extLst>
              </a:tr>
              <a:tr h="439096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Mammal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(rakali)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Phytoplankton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A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algae and diatoms)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Lichen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(symbiotic) </a:t>
                      </a:r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and bryophytes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(moss)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0818418"/>
                  </a:ext>
                </a:extLst>
              </a:tr>
              <a:tr h="462911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Pelagic fish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(salmonid / trout)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Polychaete worm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(benthic worm)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Mammal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(rat, deer)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4563324"/>
                  </a:ext>
                </a:extLst>
              </a:tr>
              <a:tr h="439096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Reptile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(pond turtle)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Reptile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(sea turtle)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Reptile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(snake)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1138366"/>
                  </a:ext>
                </a:extLst>
              </a:tr>
              <a:tr h="439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Phytoplankton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(algae)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Sea anemones/true coral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(colony)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Shrub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(wild grass) </a:t>
                      </a:r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Vascular</a:t>
                      </a:r>
                      <a:endParaRPr lang="en-AU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4878585"/>
                  </a:ext>
                </a:extLst>
              </a:tr>
              <a:tr h="4741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Vascular plant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(water lilies)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Vascular plant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(in shallows)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Soil invertebrate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(worm / earthworm)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17150788"/>
                  </a:ext>
                </a:extLst>
              </a:tr>
              <a:tr h="43909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Zooplankton</a:t>
                      </a:r>
                      <a:r>
                        <a:rPr lang="en-AU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AU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larval crustaceans)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Zooplankton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AU" sz="18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krills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AU" sz="1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Tree </a:t>
                      </a:r>
                      <a:r>
                        <a:rPr lang="en-AU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(pine tree) </a:t>
                      </a:r>
                      <a:r>
                        <a:rPr lang="en-AU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Vascular</a:t>
                      </a:r>
                      <a:endParaRPr lang="en-AU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694682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6B355B9-20E2-3445-8E98-B3AB160F9973}"/>
              </a:ext>
            </a:extLst>
          </p:cNvPr>
          <p:cNvSpPr txBox="1"/>
          <p:nvPr/>
        </p:nvSpPr>
        <p:spPr>
          <a:xfrm>
            <a:off x="11696351" y="63963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31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4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F3934-0F35-69C4-A655-44DDA633D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78164B-ACB9-07AF-0F45-8B8BF40F9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" y="1090670"/>
            <a:ext cx="12157340" cy="56864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040E93-30EF-E47C-9549-E819E22A6ECA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32658F-1400-C859-8732-EEA73A7992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992459"/>
          </a:xfrm>
        </p:spPr>
        <p:txBody>
          <a:bodyPr>
            <a:noAutofit/>
          </a:bodyPr>
          <a:lstStyle/>
          <a:p>
            <a:pPr algn="ctr"/>
            <a:r>
              <a:rPr lang="en-US" sz="3300" b="1" dirty="0"/>
              <a:t>It’s important to consider species geometry when evaluating exposure</a:t>
            </a:r>
            <a:endParaRPr lang="en-AU" sz="33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7524A7-A8E0-3687-DAF6-0033521DD4CF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32</a:t>
            </a:r>
            <a:endParaRPr lang="en-A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23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9493D-C30A-164F-0F4D-4C6E85BF1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FFCDB0-2328-4DED-579C-2E5CB6EB914D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AEBA19-B071-C4F4-F30C-60514B610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did the regulators get interested in Non-Human Biota (NHB)?</a:t>
            </a:r>
            <a:endParaRPr lang="en-AU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70B0DD30-9C8E-A130-B97A-5A55D6D4F41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1135335"/>
            <a:ext cx="12192000" cy="504889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Historic risk assessments have been based on human health only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1257300" indent="-990600"/>
            <a:r>
              <a:rPr lang="en-US" dirty="0"/>
              <a:t>Then:	1999: EPBC Act </a:t>
            </a:r>
            <a:r>
              <a:rPr lang="en-US" sz="2000" dirty="0"/>
              <a:t>(Environment Protection &amp; Biodiversity Conservation Act)</a:t>
            </a:r>
          </a:p>
          <a:p>
            <a:pPr marL="1257300" indent="-990600"/>
            <a:endParaRPr lang="en-US" sz="2000" dirty="0"/>
          </a:p>
          <a:p>
            <a:pPr marL="1257300" indent="-1257300">
              <a:spcBef>
                <a:spcPts val="0"/>
              </a:spcBef>
            </a:pPr>
            <a:r>
              <a:rPr lang="en-US" dirty="0"/>
              <a:t>	</a:t>
            </a:r>
            <a:endParaRPr lang="en-US" sz="20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636E50E-88BD-6CF5-7E7D-0F46171F9A6C}"/>
              </a:ext>
            </a:extLst>
          </p:cNvPr>
          <p:cNvSpPr/>
          <p:nvPr/>
        </p:nvSpPr>
        <p:spPr>
          <a:xfrm>
            <a:off x="1828800" y="1722664"/>
            <a:ext cx="8534400" cy="13144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If humans are protected, so is the environment</a:t>
            </a:r>
            <a:endParaRPr lang="en-AU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73A35-3211-BBE5-A395-EE8C8C57ECC2}"/>
              </a:ext>
            </a:extLst>
          </p:cNvPr>
          <p:cNvSpPr/>
          <p:nvPr/>
        </p:nvSpPr>
        <p:spPr>
          <a:xfrm>
            <a:off x="1" y="6286500"/>
            <a:ext cx="12191999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9DBB8-490F-422C-CC12-36C5E6C05E4C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en-A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3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AF276-EAA7-C8D8-1C88-423D5D968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F1E2883D-E211-16CD-904C-B2EB2FFBD3E0}"/>
              </a:ext>
            </a:extLst>
          </p:cNvPr>
          <p:cNvSpPr/>
          <p:nvPr/>
        </p:nvSpPr>
        <p:spPr>
          <a:xfrm>
            <a:off x="0" y="0"/>
            <a:ext cx="12192000" cy="1017142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noFill/>
                </a:ln>
              </a:rPr>
              <a:t>How do you conduct a Radiation Impact Assessment</a:t>
            </a:r>
            <a:r>
              <a:rPr lang="en-US" sz="3600" b="1" dirty="0"/>
              <a:t>?</a:t>
            </a:r>
            <a:endParaRPr lang="en-AU" sz="3600" b="1" dirty="0">
              <a:ln>
                <a:noFill/>
              </a:ln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C1D634-96AC-5357-F888-5DF1D2BF3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49" y="869937"/>
            <a:ext cx="8294492" cy="5908038"/>
          </a:xfrm>
          <a:prstGeom prst="rect">
            <a:avLst/>
          </a:prstGeom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D7ADFE4A-ADD5-6FF4-5340-39C57E625984}"/>
              </a:ext>
            </a:extLst>
          </p:cNvPr>
          <p:cNvSpPr/>
          <p:nvPr/>
        </p:nvSpPr>
        <p:spPr>
          <a:xfrm rot="346877">
            <a:off x="430491" y="3799178"/>
            <a:ext cx="3695824" cy="279977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11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2EBDF7-3253-1BDB-ADAF-C27DC7AC97D3}"/>
              </a:ext>
            </a:extLst>
          </p:cNvPr>
          <p:cNvSpPr/>
          <p:nvPr/>
        </p:nvSpPr>
        <p:spPr>
          <a:xfrm>
            <a:off x="1397466" y="4574215"/>
            <a:ext cx="1761873" cy="1066585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noFill/>
                </a:ln>
              </a:rPr>
              <a:t>You need Approval!</a:t>
            </a:r>
            <a:endParaRPr lang="en-AU" sz="2800" b="1" dirty="0">
              <a:ln>
                <a:noFill/>
              </a:ln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634715-08B6-312D-D6C4-E9613549C24F}"/>
              </a:ext>
            </a:extLst>
          </p:cNvPr>
          <p:cNvSpPr/>
          <p:nvPr/>
        </p:nvSpPr>
        <p:spPr>
          <a:xfrm>
            <a:off x="997306" y="1926749"/>
            <a:ext cx="2717800" cy="1498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is </a:t>
            </a:r>
            <a:r>
              <a:rPr lang="en-US" sz="2000" b="1" i="1">
                <a:ln>
                  <a:noFill/>
                </a:ln>
                <a:solidFill>
                  <a:schemeClr val="tx1"/>
                </a:solidFill>
              </a:rPr>
              <a:t>one</a:t>
            </a:r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 way</a:t>
            </a:r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 the Feds can delay your project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636CBF-C686-AB4E-6E74-50E632B66E62}"/>
              </a:ext>
            </a:extLst>
          </p:cNvPr>
          <p:cNvSpPr/>
          <p:nvPr/>
        </p:nvSpPr>
        <p:spPr>
          <a:xfrm>
            <a:off x="3053938" y="923073"/>
            <a:ext cx="1524000" cy="738999"/>
          </a:xfrm>
          <a:prstGeom prst="round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baseline="0" dirty="0">
                <a:solidFill>
                  <a:schemeClr val="tx1"/>
                </a:solidFill>
              </a:rPr>
              <a:t>&gt;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1 Bq/g</a:t>
            </a:r>
          </a:p>
          <a:p>
            <a:pPr algn="ctr"/>
            <a:r>
              <a:rPr lang="en-US" sz="1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1x 10</a:t>
            </a:r>
            <a:r>
              <a:rPr lang="en-US" sz="1600" b="1" baseline="30000" dirty="0">
                <a:ln>
                  <a:noFill/>
                </a:ln>
                <a:solidFill>
                  <a:schemeClr val="tx1"/>
                </a:solidFill>
              </a:rPr>
              <a:t>6</a:t>
            </a:r>
            <a:r>
              <a:rPr lang="en-US" sz="1600" b="1" baseline="0" dirty="0">
                <a:ln>
                  <a:noFill/>
                </a:ln>
                <a:solidFill>
                  <a:schemeClr val="tx1"/>
                </a:solidFill>
              </a:rPr>
              <a:t> Bq</a:t>
            </a:r>
            <a:endParaRPr lang="en-AU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615F5B-AF2B-C98F-1B86-91EE43FE5893}"/>
              </a:ext>
            </a:extLst>
          </p:cNvPr>
          <p:cNvSpPr txBox="1"/>
          <p:nvPr/>
        </p:nvSpPr>
        <p:spPr>
          <a:xfrm>
            <a:off x="0" y="862577"/>
            <a:ext cx="4880472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79EC9A-4B22-B69A-7ABE-7C8378B77D3B}"/>
              </a:ext>
            </a:extLst>
          </p:cNvPr>
          <p:cNvSpPr txBox="1"/>
          <p:nvPr/>
        </p:nvSpPr>
        <p:spPr>
          <a:xfrm>
            <a:off x="71916" y="1222709"/>
            <a:ext cx="4880472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423251-88D7-5CCC-8439-8250EF6F8AFF}"/>
              </a:ext>
            </a:extLst>
          </p:cNvPr>
          <p:cNvSpPr txBox="1"/>
          <p:nvPr/>
        </p:nvSpPr>
        <p:spPr>
          <a:xfrm>
            <a:off x="8006326" y="872531"/>
            <a:ext cx="4185676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A7AC9D-AD85-49C6-E807-4C318CE304B6}"/>
              </a:ext>
            </a:extLst>
          </p:cNvPr>
          <p:cNvSpPr txBox="1"/>
          <p:nvPr/>
        </p:nvSpPr>
        <p:spPr>
          <a:xfrm>
            <a:off x="8006326" y="1124752"/>
            <a:ext cx="4185676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4CED50-05E9-D406-5A88-8BCF8CDFE041}"/>
              </a:ext>
            </a:extLst>
          </p:cNvPr>
          <p:cNvSpPr/>
          <p:nvPr/>
        </p:nvSpPr>
        <p:spPr>
          <a:xfrm>
            <a:off x="-2" y="862577"/>
            <a:ext cx="12192000" cy="6078049"/>
          </a:xfrm>
          <a:prstGeom prst="rect">
            <a:avLst/>
          </a:prstGeom>
          <a:solidFill>
            <a:srgbClr val="7F7F7F">
              <a:alpha val="60000"/>
            </a:srgb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F73C7C-9AC4-8952-7333-E70B10D4F5DD}"/>
              </a:ext>
            </a:extLst>
          </p:cNvPr>
          <p:cNvSpPr/>
          <p:nvPr/>
        </p:nvSpPr>
        <p:spPr>
          <a:xfrm>
            <a:off x="6750121" y="1887079"/>
            <a:ext cx="1325368" cy="85612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Characterise Radiological Properties</a:t>
            </a:r>
          </a:p>
        </p:txBody>
      </p:sp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4AC73BC5-87DC-CB14-13D8-D0C9CB9F4D14}"/>
              </a:ext>
            </a:extLst>
          </p:cNvPr>
          <p:cNvSpPr/>
          <p:nvPr/>
        </p:nvSpPr>
        <p:spPr>
          <a:xfrm rot="10800000">
            <a:off x="6216854" y="2272884"/>
            <a:ext cx="435340" cy="479501"/>
          </a:xfrm>
          <a:prstGeom prst="bentUpArrow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CB4513A-B354-E95D-63FD-03B7CE7BDFF4}"/>
              </a:ext>
            </a:extLst>
          </p:cNvPr>
          <p:cNvSpPr/>
          <p:nvPr/>
        </p:nvSpPr>
        <p:spPr>
          <a:xfrm>
            <a:off x="5508910" y="2832410"/>
            <a:ext cx="1325368" cy="59293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Waste Classification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CC6814-CF95-4776-0AA6-B5809AA62D75}"/>
              </a:ext>
            </a:extLst>
          </p:cNvPr>
          <p:cNvSpPr/>
          <p:nvPr/>
        </p:nvSpPr>
        <p:spPr>
          <a:xfrm>
            <a:off x="7961019" y="2847766"/>
            <a:ext cx="1325368" cy="59293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Radiological Modelling</a:t>
            </a:r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69D5EC3C-F569-D704-D422-F606D50948D7}"/>
              </a:ext>
            </a:extLst>
          </p:cNvPr>
          <p:cNvSpPr/>
          <p:nvPr/>
        </p:nvSpPr>
        <p:spPr>
          <a:xfrm rot="10800000" flipH="1">
            <a:off x="8122948" y="2288240"/>
            <a:ext cx="435340" cy="479501"/>
          </a:xfrm>
          <a:prstGeom prst="bentUpArrow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35DA2C-09DA-112F-CE67-B0CB6392D404}"/>
              </a:ext>
            </a:extLst>
          </p:cNvPr>
          <p:cNvSpPr/>
          <p:nvPr/>
        </p:nvSpPr>
        <p:spPr>
          <a:xfrm>
            <a:off x="6834277" y="3554561"/>
            <a:ext cx="1241211" cy="592939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Preliminary TSF Design</a:t>
            </a:r>
          </a:p>
        </p:txBody>
      </p:sp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28CFEF24-4966-21C3-F943-C420B9D590A0}"/>
              </a:ext>
            </a:extLst>
          </p:cNvPr>
          <p:cNvSpPr/>
          <p:nvPr/>
        </p:nvSpPr>
        <p:spPr>
          <a:xfrm rot="5400000">
            <a:off x="6292580" y="3507793"/>
            <a:ext cx="435340" cy="479501"/>
          </a:xfrm>
          <a:prstGeom prst="bentUpArrow">
            <a:avLst/>
          </a:prstGeom>
          <a:solidFill>
            <a:srgbClr val="00B0F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19" name="Arrow: Bent-Up 18">
            <a:extLst>
              <a:ext uri="{FF2B5EF4-FFF2-40B4-BE49-F238E27FC236}">
                <a16:creationId xmlns:a16="http://schemas.microsoft.com/office/drawing/2014/main" id="{5776739C-A774-5645-BA67-0B533EBB10AC}"/>
              </a:ext>
            </a:extLst>
          </p:cNvPr>
          <p:cNvSpPr/>
          <p:nvPr/>
        </p:nvSpPr>
        <p:spPr>
          <a:xfrm rot="16200000" flipH="1">
            <a:off x="8179078" y="3501459"/>
            <a:ext cx="435340" cy="479501"/>
          </a:xfrm>
          <a:prstGeom prst="bentUpArrow">
            <a:avLst/>
          </a:prstGeom>
          <a:solidFill>
            <a:srgbClr val="00B0F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sz="2000" b="1">
              <a:ln>
                <a:noFill/>
              </a:ln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2E5C1B-6CA2-E530-CD33-FE77C1F30366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33</a:t>
            </a:r>
            <a:endParaRPr lang="en-A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40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3AA16-768F-815F-C87F-069496CD1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D453E2-1B36-FC19-D01E-EBA79043CA51}"/>
              </a:ext>
            </a:extLst>
          </p:cNvPr>
          <p:cNvSpPr/>
          <p:nvPr/>
        </p:nvSpPr>
        <p:spPr>
          <a:xfrm>
            <a:off x="0" y="-1"/>
            <a:ext cx="12192000" cy="12825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01355C-6ED4-334E-7D66-5DF2C56A9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0440"/>
            <a:ext cx="12192000" cy="528025"/>
          </a:xfr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How does the RIA assist in your TSF Design?</a:t>
            </a:r>
            <a:endParaRPr lang="en-AU" sz="3600" b="1" dirty="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8A3D7F-4585-A5C2-57CD-27E52D77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85" y="1072502"/>
            <a:ext cx="10424866" cy="577505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37B7EF-157B-C198-C725-538BDD4358C0}"/>
              </a:ext>
            </a:extLst>
          </p:cNvPr>
          <p:cNvSpPr/>
          <p:nvPr/>
        </p:nvSpPr>
        <p:spPr>
          <a:xfrm>
            <a:off x="136684" y="1072504"/>
            <a:ext cx="1531921" cy="5929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sysDash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Waste Classification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186F0-D616-8E2E-031B-B48AD0298FA6}"/>
              </a:ext>
            </a:extLst>
          </p:cNvPr>
          <p:cNvSpPr/>
          <p:nvPr/>
        </p:nvSpPr>
        <p:spPr>
          <a:xfrm>
            <a:off x="10529023" y="1072503"/>
            <a:ext cx="1538289" cy="5929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sysDash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Radiological Modelling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1D7F06-5413-B95B-76C1-FB6CF4825110}"/>
              </a:ext>
            </a:extLst>
          </p:cNvPr>
          <p:cNvSpPr/>
          <p:nvPr/>
        </p:nvSpPr>
        <p:spPr>
          <a:xfrm>
            <a:off x="5045868" y="484484"/>
            <a:ext cx="2083098" cy="5880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sysDash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Characterise Radiological Properties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79692507-9584-E640-2560-12A35837282B}"/>
              </a:ext>
            </a:extLst>
          </p:cNvPr>
          <p:cNvCxnSpPr>
            <a:cxnSpLocks/>
            <a:endCxn id="6" idx="0"/>
          </p:cNvCxnSpPr>
          <p:nvPr/>
        </p:nvCxnSpPr>
        <p:spPr>
          <a:xfrm rot="10800000" flipV="1">
            <a:off x="902646" y="641266"/>
            <a:ext cx="4154713" cy="431238"/>
          </a:xfrm>
          <a:prstGeom prst="bentConnector2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01E0CE28-E8BD-8957-414D-4333AD3EE0D5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7128966" y="663238"/>
            <a:ext cx="4169202" cy="409265"/>
          </a:xfrm>
          <a:prstGeom prst="bentConnector2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45A22BFE-B21F-7CA8-AB30-79854F99C46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668605" y="1368974"/>
            <a:ext cx="2808392" cy="296468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9AA94F5-1796-8533-D876-414D43B1D403}"/>
              </a:ext>
            </a:extLst>
          </p:cNvPr>
          <p:cNvCxnSpPr>
            <a:cxnSpLocks/>
          </p:cNvCxnSpPr>
          <p:nvPr/>
        </p:nvCxnSpPr>
        <p:spPr>
          <a:xfrm rot="16200000" flipH="1">
            <a:off x="-930434" y="3106515"/>
            <a:ext cx="4414066" cy="1531920"/>
          </a:xfrm>
          <a:prstGeom prst="bentConnector3">
            <a:avLst>
              <a:gd name="adj1" fmla="val 100040"/>
            </a:avLst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2E21FEA6-5E8D-12B4-B9A2-860F6F201588}"/>
              </a:ext>
            </a:extLst>
          </p:cNvPr>
          <p:cNvCxnSpPr>
            <a:cxnSpLocks/>
          </p:cNvCxnSpPr>
          <p:nvPr/>
        </p:nvCxnSpPr>
        <p:spPr>
          <a:xfrm rot="16200000" flipH="1">
            <a:off x="-118772" y="2532355"/>
            <a:ext cx="2087164" cy="353331"/>
          </a:xfrm>
          <a:prstGeom prst="bentConnector3">
            <a:avLst>
              <a:gd name="adj1" fmla="val 100638"/>
            </a:avLst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B19DAC82-5634-87CA-C69F-42E9E48A7AC5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 flipV="1">
            <a:off x="8412481" y="1368972"/>
            <a:ext cx="2116543" cy="296465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17B417EA-AABA-BC6E-770E-89AA5A2D04AE}"/>
              </a:ext>
            </a:extLst>
          </p:cNvPr>
          <p:cNvCxnSpPr>
            <a:cxnSpLocks/>
            <a:stCxn id="7" idx="2"/>
          </p:cNvCxnSpPr>
          <p:nvPr/>
        </p:nvCxnSpPr>
        <p:spPr>
          <a:xfrm rot="5400000">
            <a:off x="10562315" y="1755887"/>
            <a:ext cx="826298" cy="645408"/>
          </a:xfrm>
          <a:prstGeom prst="bentConnector3">
            <a:avLst>
              <a:gd name="adj1" fmla="val 98415"/>
            </a:avLst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F9CE0F69-FD51-4A0B-2A5C-CFA4BD7320E1}"/>
              </a:ext>
            </a:extLst>
          </p:cNvPr>
          <p:cNvCxnSpPr>
            <a:cxnSpLocks/>
            <a:stCxn id="7" idx="2"/>
          </p:cNvCxnSpPr>
          <p:nvPr/>
        </p:nvCxnSpPr>
        <p:spPr>
          <a:xfrm rot="5400000">
            <a:off x="9579334" y="1904478"/>
            <a:ext cx="1957871" cy="1479798"/>
          </a:xfrm>
          <a:prstGeom prst="bentConnector3">
            <a:avLst>
              <a:gd name="adj1" fmla="val 99039"/>
            </a:avLst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04F04929-6BEC-418E-89A5-42FFA241604F}"/>
              </a:ext>
            </a:extLst>
          </p:cNvPr>
          <p:cNvCxnSpPr>
            <a:cxnSpLocks/>
            <a:stCxn id="7" idx="2"/>
          </p:cNvCxnSpPr>
          <p:nvPr/>
        </p:nvCxnSpPr>
        <p:spPr>
          <a:xfrm rot="5400000">
            <a:off x="9579334" y="2738870"/>
            <a:ext cx="2792263" cy="645406"/>
          </a:xfrm>
          <a:prstGeom prst="bentConnector3">
            <a:avLst>
              <a:gd name="adj1" fmla="val 99531"/>
            </a:avLst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73EA389A-5020-581F-044D-E3E7508623F5}"/>
              </a:ext>
            </a:extLst>
          </p:cNvPr>
          <p:cNvCxnSpPr>
            <a:cxnSpLocks/>
            <a:stCxn id="7" idx="2"/>
          </p:cNvCxnSpPr>
          <p:nvPr/>
        </p:nvCxnSpPr>
        <p:spPr>
          <a:xfrm rot="5400000">
            <a:off x="7733389" y="2630283"/>
            <a:ext cx="4529621" cy="2599938"/>
          </a:xfrm>
          <a:prstGeom prst="bentConnector3">
            <a:avLst>
              <a:gd name="adj1" fmla="val 99458"/>
            </a:avLst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F1A3710-5831-9000-E3FF-5FACBBD0FABD}"/>
              </a:ext>
            </a:extLst>
          </p:cNvPr>
          <p:cNvSpPr/>
          <p:nvPr/>
        </p:nvSpPr>
        <p:spPr>
          <a:xfrm>
            <a:off x="4936897" y="3768577"/>
            <a:ext cx="1241211" cy="592939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>
                  <a:noFill/>
                </a:ln>
                <a:solidFill>
                  <a:schemeClr val="tx1"/>
                </a:solidFill>
              </a:rPr>
              <a:t>Preliminary TSF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4DEB6B-2D43-ACCB-D8A7-67F198B07D26}"/>
              </a:ext>
            </a:extLst>
          </p:cNvPr>
          <p:cNvSpPr txBox="1"/>
          <p:nvPr/>
        </p:nvSpPr>
        <p:spPr>
          <a:xfrm>
            <a:off x="11679021" y="631543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34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00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A64AD2F-29EF-DDAB-1136-983E6C21BD26}"/>
              </a:ext>
            </a:extLst>
          </p:cNvPr>
          <p:cNvSpPr txBox="1">
            <a:spLocks/>
          </p:cNvSpPr>
          <p:nvPr/>
        </p:nvSpPr>
        <p:spPr>
          <a:xfrm>
            <a:off x="-80071" y="2069967"/>
            <a:ext cx="6070294" cy="181651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anchor="ctr"/>
          <a:lstStyle>
            <a:lvl1pPr marL="342900" indent="-342900" algn="l" rtl="0" fontAlgn="base">
              <a:spcBef>
                <a:spcPts val="600"/>
              </a:spcBef>
              <a:spcAft>
                <a:spcPts val="600"/>
              </a:spcAft>
              <a:buClr>
                <a:srgbClr val="00804C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ts val="600"/>
              </a:spcBef>
              <a:spcAft>
                <a:spcPts val="600"/>
              </a:spcAft>
              <a:buClr>
                <a:srgbClr val="00804C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ts val="600"/>
              </a:spcBef>
              <a:spcAft>
                <a:spcPts val="600"/>
              </a:spcAft>
              <a:buClr>
                <a:srgbClr val="00804C"/>
              </a:buClr>
              <a:buFont typeface="Arial" pitchFamily="34" charset="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9388" lvl="1" indent="0">
              <a:buNone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more information contact</a:t>
            </a:r>
          </a:p>
          <a:p>
            <a:pPr marL="179070" lvl="1" indent="0">
              <a:buNone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Clasina.Roodt@iluka.com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60F01-4A12-4F32-0353-9B60A333E50E}"/>
              </a:ext>
            </a:extLst>
          </p:cNvPr>
          <p:cNvSpPr/>
          <p:nvPr/>
        </p:nvSpPr>
        <p:spPr>
          <a:xfrm>
            <a:off x="0" y="5559213"/>
            <a:ext cx="12192000" cy="1298787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48709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669A4-6CD9-CC74-3E2C-DC2D371AD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8C7D62-01BC-7516-010F-C791C5FED36F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DACAC8-7948-E654-609F-4BD2FCFC7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did the regulators get interested in Non-Human Biota (NHB)?</a:t>
            </a:r>
            <a:endParaRPr lang="en-AU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B2ED60A4-380F-6978-6AE2-D261DB10AF8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1135335"/>
            <a:ext cx="12192000" cy="504889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Historic risk assessments have been based on human health only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1257300" indent="-990600"/>
            <a:r>
              <a:rPr lang="en-US" dirty="0"/>
              <a:t>Then:	1999: EPBC Act </a:t>
            </a:r>
            <a:r>
              <a:rPr lang="en-US" sz="2000" dirty="0"/>
              <a:t>(Environment Protection &amp; Biodiversity Conservation Act)</a:t>
            </a:r>
          </a:p>
          <a:p>
            <a:pPr marL="1257300" indent="-990600"/>
            <a:endParaRPr lang="en-US" sz="2000" dirty="0"/>
          </a:p>
          <a:p>
            <a:pPr marL="1257300" indent="-1257300">
              <a:spcBef>
                <a:spcPts val="0"/>
              </a:spcBef>
            </a:pPr>
            <a:r>
              <a:rPr lang="en-US" dirty="0"/>
              <a:t>	2007: ICRP published a framework for the protection of the environment</a:t>
            </a:r>
          </a:p>
          <a:p>
            <a:pPr marL="1257300" indent="-1257300">
              <a:spcBef>
                <a:spcPts val="0"/>
              </a:spcBef>
            </a:pPr>
            <a:r>
              <a:rPr lang="en-US" sz="2000" dirty="0"/>
              <a:t>	(International Commission on Radiological Protection)</a:t>
            </a:r>
          </a:p>
          <a:p>
            <a:pPr marL="1257300" indent="-1257300">
              <a:spcBef>
                <a:spcPts val="0"/>
              </a:spcBef>
            </a:pPr>
            <a:endParaRPr lang="en-US" sz="20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02339B-209B-4770-80FC-E2C2DD36F751}"/>
              </a:ext>
            </a:extLst>
          </p:cNvPr>
          <p:cNvSpPr/>
          <p:nvPr/>
        </p:nvSpPr>
        <p:spPr>
          <a:xfrm>
            <a:off x="1828800" y="1722664"/>
            <a:ext cx="8534400" cy="13144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If humans are protected, so is the environment</a:t>
            </a:r>
            <a:endParaRPr lang="en-AU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F60B75-549C-50CE-86AC-6DE4217A7D22}"/>
              </a:ext>
            </a:extLst>
          </p:cNvPr>
          <p:cNvSpPr/>
          <p:nvPr/>
        </p:nvSpPr>
        <p:spPr>
          <a:xfrm>
            <a:off x="1" y="6286500"/>
            <a:ext cx="12191999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089617-68D6-0571-FA80-BF16BAA0712F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en-A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63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EE3F2-D45F-6F27-B357-66379EB5A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1325F5-6172-A6A5-D40E-3C6511789D6F}"/>
              </a:ext>
            </a:extLst>
          </p:cNvPr>
          <p:cNvSpPr/>
          <p:nvPr/>
        </p:nvSpPr>
        <p:spPr>
          <a:xfrm>
            <a:off x="0" y="0"/>
            <a:ext cx="12192000" cy="992459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b="1" dirty="0">
              <a:ln>
                <a:noFill/>
              </a:ln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A95371-F2B2-3C48-34A2-BFB99C3E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did the regulators get interested in Non-Human Biota (NHB)?</a:t>
            </a:r>
            <a:endParaRPr lang="en-AU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DAA3640-E148-B6B7-D801-2646A3DC88E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1135335"/>
            <a:ext cx="12192000" cy="504889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Historic risk assessments have been based on human health only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1257300" indent="-990600"/>
            <a:r>
              <a:rPr lang="en-US" dirty="0"/>
              <a:t>Then:	1999: EPBC Act </a:t>
            </a:r>
            <a:r>
              <a:rPr lang="en-US" sz="2000" dirty="0"/>
              <a:t>(Environment Protection &amp; Biodiversity Conservation Act)</a:t>
            </a:r>
          </a:p>
          <a:p>
            <a:pPr marL="1257300" indent="-990600"/>
            <a:endParaRPr lang="en-US" sz="2000" dirty="0"/>
          </a:p>
          <a:p>
            <a:pPr marL="1257300" indent="-1257300">
              <a:spcBef>
                <a:spcPts val="0"/>
              </a:spcBef>
            </a:pPr>
            <a:r>
              <a:rPr lang="en-US" dirty="0"/>
              <a:t>	2007: ICRP published a framework for the protection of the environment</a:t>
            </a:r>
          </a:p>
          <a:p>
            <a:pPr marL="1257300" indent="-1257300">
              <a:spcBef>
                <a:spcPts val="0"/>
              </a:spcBef>
            </a:pPr>
            <a:r>
              <a:rPr lang="en-US" sz="2000" dirty="0"/>
              <a:t>	(International Commission on Radiological Protection)</a:t>
            </a:r>
          </a:p>
          <a:p>
            <a:pPr marL="1257300" indent="-1257300">
              <a:spcBef>
                <a:spcPts val="0"/>
              </a:spcBef>
            </a:pPr>
            <a:endParaRPr lang="en-US" sz="2000" dirty="0"/>
          </a:p>
          <a:p>
            <a:pPr marL="1257300">
              <a:spcBef>
                <a:spcPts val="0"/>
              </a:spcBef>
            </a:pPr>
            <a:r>
              <a:rPr lang="en-US" dirty="0"/>
              <a:t>2015: ARPANSA followed with the publication RPS, Guide G-1</a:t>
            </a:r>
          </a:p>
          <a:p>
            <a:pPr marL="1257300">
              <a:spcBef>
                <a:spcPts val="0"/>
              </a:spcBef>
            </a:pPr>
            <a:r>
              <a:rPr lang="en-US" sz="2000" dirty="0"/>
              <a:t>(Australian Radiation Protection and Nuclear Safety Agency)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89EB20-D32B-602A-D288-12769E2ECBF1}"/>
              </a:ext>
            </a:extLst>
          </p:cNvPr>
          <p:cNvSpPr/>
          <p:nvPr/>
        </p:nvSpPr>
        <p:spPr>
          <a:xfrm>
            <a:off x="1828800" y="1722664"/>
            <a:ext cx="8534400" cy="13144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If humans are protected, so is the environment</a:t>
            </a:r>
            <a:endParaRPr lang="en-AU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6ABC99-D8A2-0EC9-CF40-14B577509655}"/>
              </a:ext>
            </a:extLst>
          </p:cNvPr>
          <p:cNvSpPr/>
          <p:nvPr/>
        </p:nvSpPr>
        <p:spPr>
          <a:xfrm>
            <a:off x="1" y="6286500"/>
            <a:ext cx="12191999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 b="1" dirty="0">
              <a:ln>
                <a:noFill/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C3988-2F88-531F-4AE6-5E9E5062AEAA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en-A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27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E85E3-5F5B-C97D-2655-61C372CFB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3E9FEA12-D94A-683A-5F70-0402D47FCAFE}"/>
              </a:ext>
            </a:extLst>
          </p:cNvPr>
          <p:cNvSpPr/>
          <p:nvPr/>
        </p:nvSpPr>
        <p:spPr>
          <a:xfrm>
            <a:off x="0" y="-1"/>
            <a:ext cx="12192000" cy="1006867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noFill/>
                </a:ln>
              </a:rPr>
              <a:t>But why even </a:t>
            </a:r>
            <a:r>
              <a:rPr lang="en-US" sz="3600" b="1" dirty="0"/>
              <a:t>bother?</a:t>
            </a:r>
            <a:endParaRPr lang="en-AU" sz="3600" b="1" dirty="0">
              <a:ln>
                <a:noFill/>
              </a:ln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BD92C6-758C-C281-B708-EEAEB33AF720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3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12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56205-5AD1-8CBC-2EAE-5FC674DE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13EE8D39-192F-4010-F424-DAE08EB55E04}"/>
              </a:ext>
            </a:extLst>
          </p:cNvPr>
          <p:cNvSpPr/>
          <p:nvPr/>
        </p:nvSpPr>
        <p:spPr>
          <a:xfrm>
            <a:off x="0" y="0"/>
            <a:ext cx="12192000" cy="1056812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600" b="1" dirty="0">
              <a:ln>
                <a:noFill/>
              </a:ln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22B414-D4E3-6CC4-4784-75CAC85BFD9F}"/>
              </a:ext>
            </a:extLst>
          </p:cNvPr>
          <p:cNvSpPr/>
          <p:nvPr/>
        </p:nvSpPr>
        <p:spPr>
          <a:xfrm>
            <a:off x="477512" y="2063645"/>
            <a:ext cx="2717800" cy="1498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is </a:t>
            </a:r>
            <a:r>
              <a:rPr lang="en-US" sz="2000" b="1" i="1">
                <a:ln>
                  <a:noFill/>
                </a:ln>
                <a:solidFill>
                  <a:schemeClr val="tx1"/>
                </a:solidFill>
              </a:rPr>
              <a:t>one</a:t>
            </a:r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 way</a:t>
            </a:r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 the Feds can delay your project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CBE231-75D5-5607-4D37-1EE49AE8D77E}"/>
              </a:ext>
            </a:extLst>
          </p:cNvPr>
          <p:cNvSpPr txBox="1"/>
          <p:nvPr/>
        </p:nvSpPr>
        <p:spPr>
          <a:xfrm>
            <a:off x="0" y="862577"/>
            <a:ext cx="12192000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801D38-43D2-8536-FA59-C5F2C60E8796}"/>
              </a:ext>
            </a:extLst>
          </p:cNvPr>
          <p:cNvSpPr/>
          <p:nvPr/>
        </p:nvSpPr>
        <p:spPr>
          <a:xfrm>
            <a:off x="0" y="-28005"/>
            <a:ext cx="12192000" cy="869937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noFill/>
                </a:ln>
              </a:rPr>
              <a:t>But why even </a:t>
            </a:r>
            <a:r>
              <a:rPr lang="en-US" sz="3600" b="1" dirty="0"/>
              <a:t>bother?</a:t>
            </a:r>
            <a:endParaRPr lang="en-AU" sz="3600" b="1" dirty="0">
              <a:ln>
                <a:noFill/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CC8B7D-B9D8-C424-3EA9-D28547C340B3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3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75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FEE5F-8E88-C95A-9118-3EF9E7626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A0689664-26F3-4F19-6FCB-47B526CE47B9}"/>
              </a:ext>
            </a:extLst>
          </p:cNvPr>
          <p:cNvSpPr/>
          <p:nvPr/>
        </p:nvSpPr>
        <p:spPr>
          <a:xfrm>
            <a:off x="0" y="0"/>
            <a:ext cx="12192000" cy="1056812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600" b="1" dirty="0">
              <a:ln>
                <a:noFill/>
              </a:ln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54C8E4-129C-B603-4124-79E2608D8758}"/>
              </a:ext>
            </a:extLst>
          </p:cNvPr>
          <p:cNvSpPr/>
          <p:nvPr/>
        </p:nvSpPr>
        <p:spPr>
          <a:xfrm>
            <a:off x="477512" y="2063645"/>
            <a:ext cx="2717800" cy="1498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Radiation is </a:t>
            </a:r>
            <a:r>
              <a:rPr lang="en-US" sz="2000" b="1" i="1">
                <a:ln>
                  <a:noFill/>
                </a:ln>
                <a:solidFill>
                  <a:schemeClr val="tx1"/>
                </a:solidFill>
              </a:rPr>
              <a:t>one</a:t>
            </a:r>
            <a:r>
              <a:rPr lang="en-US" sz="2000" b="1">
                <a:ln>
                  <a:noFill/>
                </a:ln>
                <a:solidFill>
                  <a:schemeClr val="tx1"/>
                </a:solidFill>
              </a:rPr>
              <a:t> way</a:t>
            </a:r>
            <a:r>
              <a:rPr lang="en-US" sz="2000" b="1" dirty="0">
                <a:ln>
                  <a:noFill/>
                </a:ln>
                <a:solidFill>
                  <a:schemeClr val="tx1"/>
                </a:solidFill>
              </a:rPr>
              <a:t> the Feds can delay your project</a:t>
            </a:r>
            <a:endParaRPr lang="en-AU" sz="2400" b="1" dirty="0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E11F5-6951-9A1E-392E-36CABF49C26F}"/>
              </a:ext>
            </a:extLst>
          </p:cNvPr>
          <p:cNvSpPr txBox="1"/>
          <p:nvPr/>
        </p:nvSpPr>
        <p:spPr>
          <a:xfrm>
            <a:off x="0" y="862577"/>
            <a:ext cx="12192000" cy="58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B2C9E8-B493-A6E2-1024-E9A2586FE62D}"/>
              </a:ext>
            </a:extLst>
          </p:cNvPr>
          <p:cNvSpPr/>
          <p:nvPr/>
        </p:nvSpPr>
        <p:spPr>
          <a:xfrm>
            <a:off x="0" y="-28005"/>
            <a:ext cx="12192000" cy="869937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>
                  <a:noFill/>
                </a:ln>
              </a:rPr>
              <a:t>But why even </a:t>
            </a:r>
            <a:r>
              <a:rPr lang="en-US" sz="3600" b="1" dirty="0"/>
              <a:t>bother?</a:t>
            </a:r>
            <a:endParaRPr lang="en-AU" sz="3600" b="1" dirty="0">
              <a:ln>
                <a:noFill/>
              </a:ln>
            </a:endParaRPr>
          </a:p>
        </p:txBody>
      </p:sp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AB8A94BD-358D-9A6B-71BC-77DF2786C771}"/>
              </a:ext>
            </a:extLst>
          </p:cNvPr>
          <p:cNvSpPr/>
          <p:nvPr/>
        </p:nvSpPr>
        <p:spPr>
          <a:xfrm rot="346877">
            <a:off x="-11498" y="4087514"/>
            <a:ext cx="3695824" cy="279977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11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9CB89D-AE72-81B5-2345-DBA7B84E01F4}"/>
              </a:ext>
            </a:extLst>
          </p:cNvPr>
          <p:cNvSpPr/>
          <p:nvPr/>
        </p:nvSpPr>
        <p:spPr>
          <a:xfrm>
            <a:off x="955476" y="4915324"/>
            <a:ext cx="1761873" cy="1066585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noFill/>
                </a:ln>
              </a:rPr>
              <a:t>You need Approval</a:t>
            </a:r>
            <a:endParaRPr lang="en-AU" sz="2800" b="1" dirty="0">
              <a:ln>
                <a:noFill/>
              </a:ln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0E4D6B-96DC-6C4F-D44A-3E7A30AC1DC2}"/>
              </a:ext>
            </a:extLst>
          </p:cNvPr>
          <p:cNvSpPr txBox="1"/>
          <p:nvPr/>
        </p:nvSpPr>
        <p:spPr>
          <a:xfrm>
            <a:off x="11679021" y="631543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2"/>
                </a:solidFill>
              </a:rPr>
              <a:t>3</a:t>
            </a:r>
            <a:endParaRPr lang="en-A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96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uka Colours">
      <a:dk1>
        <a:sysClr val="windowText" lastClr="000000"/>
      </a:dk1>
      <a:lt1>
        <a:srgbClr val="FFFFFF"/>
      </a:lt1>
      <a:dk2>
        <a:srgbClr val="4B5B6B"/>
      </a:dk2>
      <a:lt2>
        <a:srgbClr val="FFFFFF"/>
      </a:lt2>
      <a:accent1>
        <a:srgbClr val="0C8152"/>
      </a:accent1>
      <a:accent2>
        <a:srgbClr val="00A160"/>
      </a:accent2>
      <a:accent3>
        <a:srgbClr val="EDFEF7"/>
      </a:accent3>
      <a:accent4>
        <a:srgbClr val="04528A"/>
      </a:accent4>
      <a:accent5>
        <a:srgbClr val="0067B1"/>
      </a:accent5>
      <a:accent6>
        <a:srgbClr val="F2F4F5"/>
      </a:accent6>
      <a:hlink>
        <a:srgbClr val="00A160"/>
      </a:hlink>
      <a:folHlink>
        <a:srgbClr val="00A160"/>
      </a:folHlink>
    </a:clrScheme>
    <a:fontScheme name="Iluka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sz="2000" b="1" dirty="0" smtClean="0">
            <a:ln>
              <a:noFill/>
            </a:ln>
          </a:defRPr>
        </a:defPPr>
      </a:lstStyle>
      <a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24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luka - Template 3 - Fully Stacked B" id="{BDC96923-4217-49A9-8499-5EDB764DE5F3}" vid="{A184C11F-0FE9-4B68-A155-D4FAE1D04F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0f8efe2-76d3-43f5-a1c1-f35dce03a5d3">YMXP7VHVJKNW-193011540-72156</_dlc_DocId>
    <_dlc_DocIdUrl xmlns="d0f8efe2-76d3-43f5-a1c1-f35dce03a5d3">
      <Url>https://ilukanet.sharepoint.com/teams/Radiation-Private/_layouts/15/DocIdRedir.aspx?ID=YMXP7VHVJKNW-193011540-72156</Url>
      <Description>YMXP7VHVJKNW-193011540-72156</Description>
    </_dlc_DocIdUrl>
    <SharedWithUsers xmlns="d0f8efe2-76d3-43f5-a1c1-f35dce03a5d3">
      <UserInfo>
        <DisplayName>Dean Crouch</DisplayName>
        <AccountId>51</AccountId>
        <AccountType/>
      </UserInfo>
      <UserInfo>
        <DisplayName>Jorge Masbate</DisplayName>
        <AccountId>59</AccountId>
        <AccountType/>
      </UserInfo>
      <UserInfo>
        <DisplayName>Colin Nexhip</DisplayName>
        <AccountId>77</AccountId>
        <AccountType/>
      </UserInfo>
    </SharedWithUsers>
    <TaxCatchAll xmlns="d0f8efe2-76d3-43f5-a1c1-f35dce03a5d3" xsi:nil="true"/>
    <lcf76f155ced4ddcb4097134ff3c332f xmlns="3a3025cd-1a16-4c27-9e95-d8c1a30c2235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C4F4E0AC93DE4C8345EF6891FF95AA" ma:contentTypeVersion="18" ma:contentTypeDescription="Create a new document." ma:contentTypeScope="" ma:versionID="6cfb6da91b6768dbfbb464948e5c360d">
  <xsd:schema xmlns:xsd="http://www.w3.org/2001/XMLSchema" xmlns:xs="http://www.w3.org/2001/XMLSchema" xmlns:p="http://schemas.microsoft.com/office/2006/metadata/properties" xmlns:ns2="d0f8efe2-76d3-43f5-a1c1-f35dce03a5d3" xmlns:ns3="3a3025cd-1a16-4c27-9e95-d8c1a30c2235" targetNamespace="http://schemas.microsoft.com/office/2006/metadata/properties" ma:root="true" ma:fieldsID="96cc9fb19b9dfab14494f118ff881cbb" ns2:_="" ns3:_="">
    <xsd:import namespace="d0f8efe2-76d3-43f5-a1c1-f35dce03a5d3"/>
    <xsd:import namespace="3a3025cd-1a16-4c27-9e95-d8c1a30c22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f8efe2-76d3-43f5-a1c1-f35dce03a5d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df2f6b57-3eef-4762-8e10-52c2195b8da5}" ma:internalName="TaxCatchAll" ma:showField="CatchAllData" ma:web="d0f8efe2-76d3-43f5-a1c1-f35dce03a5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3025cd-1a16-4c27-9e95-d8c1a30c22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e815bfa3-6ec9-4e6b-9cd0-f177407c05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30DD99-9191-4669-83EE-F055237A6F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19EA26-8CC7-4D82-8B80-1A89EB535CB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00672D6-FB4D-41C6-919D-C9C72B1790CE}">
  <ds:schemaRefs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a3025cd-1a16-4c27-9e95-d8c1a30c2235"/>
    <ds:schemaRef ds:uri="d0f8efe2-76d3-43f5-a1c1-f35dce03a5d3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222449C5-4C4A-4451-9A19-2D63BCFBF3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f8efe2-76d3-43f5-a1c1-f35dce03a5d3"/>
    <ds:schemaRef ds:uri="3a3025cd-1a16-4c27-9e95-d8c1a30c22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Iluka - Template 3 - Fully Stacked</Template>
  <TotalTime>35823</TotalTime>
  <Words>1727</Words>
  <Application>Microsoft Macintosh PowerPoint</Application>
  <PresentationFormat>Widescreen</PresentationFormat>
  <Paragraphs>363</Paragraphs>
  <Slides>42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Aktiv Grotesk</vt:lpstr>
      <vt:lpstr>aktiv-grotesk</vt:lpstr>
      <vt:lpstr>Arial</vt:lpstr>
      <vt:lpstr>Calibri</vt:lpstr>
      <vt:lpstr>Segoe UI</vt:lpstr>
      <vt:lpstr>Office Theme</vt:lpstr>
      <vt:lpstr>PowerPoint Presentation</vt:lpstr>
      <vt:lpstr>Are you currently operating or planning a mine or processing plant</vt:lpstr>
      <vt:lpstr>When did the regulators get interested in Non-Human Biota (NHB)?</vt:lpstr>
      <vt:lpstr>When did the regulators get interested in Non-Human Biota (NHB)?</vt:lpstr>
      <vt:lpstr>When did the regulators get interested in Non-Human Biota (NHB)?</vt:lpstr>
      <vt:lpstr>When did the regulators get interested in Non-Human Biota (NHB)?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 you characterise tailings?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RESRAD (RESidual RADioactivity)  Human Health    ERICA (Environmental Risk from Ionising Contaminants Assessment and Management)  Non-Human Biota (NHB) </vt:lpstr>
      <vt:lpstr>RESRAD - Human Health Developed by Argonne National Laboratory  Flexibility to specific exposure scenarios Calculates radiation exposure &amp; excess cancer risk Internationally accepted IAEA 2004, Cheng &amp; Yu, 1993  </vt:lpstr>
      <vt:lpstr>RESRAD - Human Health Developed by Argonne National Laboratory  Flexibility to specific exposure scenarios Calculates radiation exposure &amp; excess cancer risk Internationally accepted IAEA 2004, Cheng &amp; Yu, 1993  ERICA - Non-Human Biota (NHB) Developed under European Commission  Flexibility to add user-specific species, concentration ratios (CRs), and occupancies Calculates radiological risk to Terrestrial, Freshwater, and Marine biota Internationally accepted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Iluka Resources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Crouch</dc:creator>
  <cp:lastModifiedBy>Namukale Nakazwe</cp:lastModifiedBy>
  <cp:revision>10</cp:revision>
  <cp:lastPrinted>2024-02-13T09:51:04Z</cp:lastPrinted>
  <dcterms:created xsi:type="dcterms:W3CDTF">2024-02-12T03:21:00Z</dcterms:created>
  <dcterms:modified xsi:type="dcterms:W3CDTF">2025-06-03T05:46:04Z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0x01010067C4F4E0AC93DE4C8345EF6891FF95AA</vt:lpwstr>
  </property>
  <property fmtid="{D5CDD505-2E9C-101B-9397-08002B2CF9AE}" pid="3" name="MediaServiceImageTags">
    <vt:lpwstr/>
  </property>
  <property fmtid="{D5CDD505-2E9C-101B-9397-08002B2CF9AE}" pid="4" name="_dlc_DocIdItemGuid">
    <vt:lpwstr>aeee84e6-7f36-4335-aa97-a0381a3e976d</vt:lpwstr>
  </property>
  <property fmtid="{D5CDD505-2E9C-101B-9397-08002B2CF9AE}" pid="5" name="Activity">
    <vt:lpwstr>160;#Management Systems|82f4d3d5-adca-4387-bd41-62b48cabe8ad</vt:lpwstr>
  </property>
  <property fmtid="{D5CDD505-2E9C-101B-9397-08002B2CF9AE}" pid="6" name="Function">
    <vt:lpwstr>385;#Corporate Governance|1fdeb2f0-cbd8-4b76-b1f4-69a76211f3e3</vt:lpwstr>
  </property>
  <property fmtid="{D5CDD505-2E9C-101B-9397-08002B2CF9AE}" pid="7" name="Udocs Site">
    <vt:lpwstr>710;#Corporate Affairs|023d9424-5ff9-4162-bd2d-75a2a26fa162</vt:lpwstr>
  </property>
  <property fmtid="{D5CDD505-2E9C-101B-9397-08002B2CF9AE}" pid="8" name="UlukaSubCategory">
    <vt:lpwstr/>
  </property>
  <property fmtid="{D5CDD505-2E9C-101B-9397-08002B2CF9AE}" pid="9" name="UlukaCategory">
    <vt:lpwstr>713;#Group Template|e3a12d29-dafd-4b6e-b430-9095ed5e8338</vt:lpwstr>
  </property>
  <property fmtid="{D5CDD505-2E9C-101B-9397-08002B2CF9AE}" pid="10" name="UlukaDocumentKeywords">
    <vt:lpwstr>715;#template|0d3f67c0-4660-4898-894f-b4ad0d9c69e1</vt:lpwstr>
  </property>
  <property fmtid="{D5CDD505-2E9C-101B-9397-08002B2CF9AE}" pid="11" name="UlukaDocumentType">
    <vt:lpwstr>52;#Template|30c1ef58-4fe4-4c83-9852-4a951f2aa492</vt:lpwstr>
  </property>
  <property fmtid="{D5CDD505-2E9C-101B-9397-08002B2CF9AE}" pid="12" name="l4ebd5d1342c45f686071d7493bc7a49">
    <vt:lpwstr>Management Systems|82f4d3d5-adca-4387-bd41-62b48cabe8ad</vt:lpwstr>
  </property>
  <property fmtid="{D5CDD505-2E9C-101B-9397-08002B2CF9AE}" pid="13" name="a98ffaf68fb24e5e8227a443fe097ac1">
    <vt:lpwstr>Template|30c1ef58-4fe4-4c83-9852-4a951f2aa492</vt:lpwstr>
  </property>
  <property fmtid="{D5CDD505-2E9C-101B-9397-08002B2CF9AE}" pid="14" name="k4f38ec481a94984846826486750b1e5">
    <vt:lpwstr/>
  </property>
  <property fmtid="{D5CDD505-2E9C-101B-9397-08002B2CF9AE}" pid="15" name="cfce299362a84b72b0c03d4e3c1cf379">
    <vt:lpwstr>template|0d3f67c0-4660-4898-894f-b4ad0d9c69e1</vt:lpwstr>
  </property>
  <property fmtid="{D5CDD505-2E9C-101B-9397-08002B2CF9AE}" pid="16" name="c98d0c1ba52645fb8cafc4064d017861">
    <vt:lpwstr>Group Template|e3a12d29-dafd-4b6e-b430-9095ed5e8338</vt:lpwstr>
  </property>
  <property fmtid="{D5CDD505-2E9C-101B-9397-08002B2CF9AE}" pid="17" name="g3300049ad904d0fabf4c26ef02e9c3e">
    <vt:lpwstr>Corporate Governance|1fdeb2f0-cbd8-4b76-b1f4-69a76211f3e3</vt:lpwstr>
  </property>
  <property fmtid="{D5CDD505-2E9C-101B-9397-08002B2CF9AE}" pid="18" name="p6f27e3a69b8472885e6792358f3b76b">
    <vt:lpwstr>Corporate Affairs|023d9424-5ff9-4162-bd2d-75a2a26fa162</vt:lpwstr>
  </property>
  <property fmtid="{D5CDD505-2E9C-101B-9397-08002B2CF9AE}" pid="19" name="TaxCatchAll">
    <vt:lpwstr>713;#Group Template|e3a12d29-dafd-4b6e-b430-9095ed5e8338;#710;#Corporate Affairs|023d9424-5ff9-4162-bd2d-75a2a26fa162;#385;#Corporate Governance|1fdeb2f0-cbd8-4b76-b1f4-69a76211f3e3;#160;#Management Systems|82f4d3d5-adca-4387-bd41-62b48cabe8ad;#52;#Template|30c1ef58-4fe4-4c83-9852-4a951f2aa492;#715;#template|0d3f67c0-4660-4898-894f-b4ad0d9c69e1</vt:lpwstr>
  </property>
  <property fmtid="{D5CDD505-2E9C-101B-9397-08002B2CF9AE}" pid="20" name="Order">
    <vt:r8>8300</vt:r8>
  </property>
  <property fmtid="{D5CDD505-2E9C-101B-9397-08002B2CF9AE}" pid="21" name="DWPDocumentID">
    <vt:lpwstr>ILUKA-CA-Template-0193</vt:lpwstr>
  </property>
  <property fmtid="{D5CDD505-2E9C-101B-9397-08002B2CF9AE}" pid="22" name="xd_ProgID">
    <vt:lpwstr/>
  </property>
  <property fmtid="{D5CDD505-2E9C-101B-9397-08002B2CF9AE}" pid="23" name="o3f0ef24110d490d944b4db6de62af19">
    <vt:lpwstr/>
  </property>
  <property fmtid="{D5CDD505-2E9C-101B-9397-08002B2CF9AE}" pid="24" name="TemplateUrl">
    <vt:lpwstr/>
  </property>
  <property fmtid="{D5CDD505-2E9C-101B-9397-08002B2CF9AE}" pid="25" name="_ExtendedDescription">
    <vt:lpwstr/>
  </property>
  <property fmtid="{D5CDD505-2E9C-101B-9397-08002B2CF9AE}" pid="26" name="_CopySource">
    <vt:lpwstr>https://ilukanet.sharepoint.com/sites/CA-CLS-Private/Shared Documents/Management System Templates/Iluka - Template 3 - Fully Stacked.potx</vt:lpwstr>
  </property>
  <property fmtid="{D5CDD505-2E9C-101B-9397-08002B2CF9AE}" pid="27" name="DWPDocumentOwner">
    <vt:lpwstr>2186</vt:lpwstr>
  </property>
  <property fmtid="{D5CDD505-2E9C-101B-9397-08002B2CF9AE}" pid="28" name="Transaction">
    <vt:lpwstr/>
  </property>
  <property fmtid="{D5CDD505-2E9C-101B-9397-08002B2CF9AE}" pid="29" name="DWPReviewDate">
    <vt:filetime>2024-11-21T16:00:00Z</vt:filetime>
  </property>
  <property fmtid="{D5CDD505-2E9C-101B-9397-08002B2CF9AE}" pid="30" name="DWPConvertToPdf">
    <vt:bool>false</vt:bool>
  </property>
  <property fmtid="{D5CDD505-2E9C-101B-9397-08002B2CF9AE}" pid="31" name="DWPPublishedVersion">
    <vt:lpwstr>2.0</vt:lpwstr>
  </property>
</Properties>
</file>